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2"/>
  </p:notesMasterIdLst>
  <p:sldIdLst>
    <p:sldId id="275" r:id="rId2"/>
    <p:sldId id="277" r:id="rId3"/>
    <p:sldId id="280" r:id="rId4"/>
    <p:sldId id="279" r:id="rId5"/>
    <p:sldId id="276" r:id="rId6"/>
    <p:sldId id="278" r:id="rId7"/>
    <p:sldId id="282" r:id="rId8"/>
    <p:sldId id="281" r:id="rId9"/>
    <p:sldId id="270" r:id="rId10"/>
    <p:sldId id="271" r:id="rId11"/>
  </p:sldIdLst>
  <p:sldSz cx="12192000" cy="6858000"/>
  <p:notesSz cx="6858000" cy="9144000"/>
  <p:embeddedFontLst>
    <p:embeddedFont>
      <p:font typeface="Bio Sans" panose="020B050602020204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CCFFCC"/>
    <a:srgbClr val="13357A"/>
    <a:srgbClr val="00CC00"/>
    <a:srgbClr val="70AD4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6677" autoAdjust="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>
        <p:guide orient="horz" pos="2160"/>
        <p:guide pos="30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oemker, Sylvia" userId="d30a061c-e9c3-4497-91d6-666ded5e4933" providerId="ADAL" clId="{321E30DB-C8A6-4760-B386-6DFF186C7AEF}"/>
    <pc:docChg chg="modSld">
      <pc:chgData name="Bloemker, Sylvia" userId="d30a061c-e9c3-4497-91d6-666ded5e4933" providerId="ADAL" clId="{321E30DB-C8A6-4760-B386-6DFF186C7AEF}" dt="2023-02-28T11:30:53.813" v="0" actId="14734"/>
      <pc:docMkLst>
        <pc:docMk/>
      </pc:docMkLst>
      <pc:sldChg chg="modSp mod">
        <pc:chgData name="Bloemker, Sylvia" userId="d30a061c-e9c3-4497-91d6-666ded5e4933" providerId="ADAL" clId="{321E30DB-C8A6-4760-B386-6DFF186C7AEF}" dt="2023-02-28T11:30:53.813" v="0" actId="14734"/>
        <pc:sldMkLst>
          <pc:docMk/>
          <pc:sldMk cId="410050619" sldId="279"/>
        </pc:sldMkLst>
        <pc:graphicFrameChg chg="modGraphic">
          <ac:chgData name="Bloemker, Sylvia" userId="d30a061c-e9c3-4497-91d6-666ded5e4933" providerId="ADAL" clId="{321E30DB-C8A6-4760-B386-6DFF186C7AEF}" dt="2023-02-28T11:30:53.813" v="0" actId="14734"/>
          <ac:graphicFrameMkLst>
            <pc:docMk/>
            <pc:sldMk cId="410050619" sldId="279"/>
            <ac:graphicFrameMk id="17" creationId="{042E39DB-EED3-B411-12D3-9753CC41A8A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C72EF-D4DB-4075-A02D-D7CA9F74AA68}" type="datetimeFigureOut">
              <a:rPr lang="de-DE" smtClean="0"/>
              <a:t>28.02.2023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371B8-2D1E-466C-91B1-2B2DB94A5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42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005AD-3BF0-438F-8063-3B36CD8627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0085" y="1041400"/>
            <a:ext cx="8981872" cy="485843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lnSpc>
                <a:spcPts val="4500"/>
              </a:lnSpc>
              <a:defRPr sz="4500" b="1" kern="0" cap="none" baseline="0">
                <a:solidFill>
                  <a:schemeClr val="bg1"/>
                </a:solidFill>
                <a:latin typeface="Bio Sans" panose="020B0506020202040204" pitchFamily="34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7CD99E-59EC-4F0E-B103-0B82DE783E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40085" y="2923162"/>
            <a:ext cx="8981871" cy="6566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168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K. A. </a:t>
            </a:r>
            <a:r>
              <a:rPr lang="de-DE" dirty="0" err="1"/>
              <a:t>Schmersal</a:t>
            </a:r>
            <a:r>
              <a:rPr lang="de-DE" dirty="0"/>
              <a:t> GmbH &amp; Co. KG</a:t>
            </a:r>
          </a:p>
          <a:p>
            <a:r>
              <a:rPr lang="de-DE" dirty="0"/>
              <a:t>(Date)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C8F7C6C-8D68-40F6-A53C-4E05D0F571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0084" y="1615334"/>
            <a:ext cx="8981872" cy="10700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HEADLINE</a:t>
            </a:r>
            <a:endParaRPr lang="de-DE" b="0" dirty="0"/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HEADLINE</a:t>
            </a:r>
            <a:endParaRPr lang="de-DE" b="0" dirty="0"/>
          </a:p>
          <a:p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32716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81396040-5D64-4EE4-8FF8-6E4493F3F7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4987" y="2009978"/>
            <a:ext cx="11657013" cy="2679095"/>
          </a:xfrm>
          <a:custGeom>
            <a:avLst/>
            <a:gdLst>
              <a:gd name="connsiteX0" fmla="*/ 0 w 11122025"/>
              <a:gd name="connsiteY0" fmla="*/ 0 h 2325600"/>
              <a:gd name="connsiteX1" fmla="*/ 11122025 w 11122025"/>
              <a:gd name="connsiteY1" fmla="*/ 0 h 2325600"/>
              <a:gd name="connsiteX2" fmla="*/ 11122025 w 11122025"/>
              <a:gd name="connsiteY2" fmla="*/ 2325600 h 2325600"/>
              <a:gd name="connsiteX3" fmla="*/ 209631 w 11122025"/>
              <a:gd name="connsiteY3" fmla="*/ 2325600 h 2325600"/>
              <a:gd name="connsiteX4" fmla="*/ 191176 w 11122025"/>
              <a:gd name="connsiteY4" fmla="*/ 2323740 h 2325600"/>
              <a:gd name="connsiteX5" fmla="*/ 18103 w 11122025"/>
              <a:gd name="connsiteY5" fmla="*/ 2181788 h 2325600"/>
              <a:gd name="connsiteX6" fmla="*/ 0 w 11122025"/>
              <a:gd name="connsiteY6" fmla="*/ 2092120 h 2325600"/>
              <a:gd name="connsiteX0" fmla="*/ 947 w 11122972"/>
              <a:gd name="connsiteY0" fmla="*/ 0 h 2325600"/>
              <a:gd name="connsiteX1" fmla="*/ 11122972 w 11122972"/>
              <a:gd name="connsiteY1" fmla="*/ 0 h 2325600"/>
              <a:gd name="connsiteX2" fmla="*/ 11122972 w 11122972"/>
              <a:gd name="connsiteY2" fmla="*/ 2325600 h 2325600"/>
              <a:gd name="connsiteX3" fmla="*/ 210578 w 11122972"/>
              <a:gd name="connsiteY3" fmla="*/ 2325600 h 2325600"/>
              <a:gd name="connsiteX4" fmla="*/ 192123 w 11122972"/>
              <a:gd name="connsiteY4" fmla="*/ 2323740 h 2325600"/>
              <a:gd name="connsiteX5" fmla="*/ 0 w 11122972"/>
              <a:gd name="connsiteY5" fmla="*/ 2155594 h 2325600"/>
              <a:gd name="connsiteX6" fmla="*/ 947 w 11122972"/>
              <a:gd name="connsiteY6" fmla="*/ 2092120 h 2325600"/>
              <a:gd name="connsiteX7" fmla="*/ 947 w 11122972"/>
              <a:gd name="connsiteY7" fmla="*/ 0 h 2325600"/>
              <a:gd name="connsiteX0" fmla="*/ 2664 w 11124689"/>
              <a:gd name="connsiteY0" fmla="*/ 0 h 2325600"/>
              <a:gd name="connsiteX1" fmla="*/ 11124689 w 11124689"/>
              <a:gd name="connsiteY1" fmla="*/ 0 h 2325600"/>
              <a:gd name="connsiteX2" fmla="*/ 11124689 w 11124689"/>
              <a:gd name="connsiteY2" fmla="*/ 2325600 h 2325600"/>
              <a:gd name="connsiteX3" fmla="*/ 212295 w 11124689"/>
              <a:gd name="connsiteY3" fmla="*/ 2325600 h 2325600"/>
              <a:gd name="connsiteX4" fmla="*/ 193840 w 11124689"/>
              <a:gd name="connsiteY4" fmla="*/ 2323740 h 2325600"/>
              <a:gd name="connsiteX5" fmla="*/ 1717 w 11124689"/>
              <a:gd name="connsiteY5" fmla="*/ 2155594 h 2325600"/>
              <a:gd name="connsiteX6" fmla="*/ 2664 w 11124689"/>
              <a:gd name="connsiteY6" fmla="*/ 2092120 h 2325600"/>
              <a:gd name="connsiteX7" fmla="*/ 2664 w 11124689"/>
              <a:gd name="connsiteY7" fmla="*/ 0 h 2325600"/>
              <a:gd name="connsiteX0" fmla="*/ 51185 w 11173210"/>
              <a:gd name="connsiteY0" fmla="*/ 0 h 2325600"/>
              <a:gd name="connsiteX1" fmla="*/ 11173210 w 11173210"/>
              <a:gd name="connsiteY1" fmla="*/ 0 h 2325600"/>
              <a:gd name="connsiteX2" fmla="*/ 11173210 w 11173210"/>
              <a:gd name="connsiteY2" fmla="*/ 2325600 h 2325600"/>
              <a:gd name="connsiteX3" fmla="*/ 260816 w 11173210"/>
              <a:gd name="connsiteY3" fmla="*/ 2325600 h 2325600"/>
              <a:gd name="connsiteX4" fmla="*/ 242361 w 11173210"/>
              <a:gd name="connsiteY4" fmla="*/ 2323740 h 2325600"/>
              <a:gd name="connsiteX5" fmla="*/ 231 w 11173210"/>
              <a:gd name="connsiteY5" fmla="*/ 2207981 h 2325600"/>
              <a:gd name="connsiteX6" fmla="*/ 51185 w 11173210"/>
              <a:gd name="connsiteY6" fmla="*/ 2092120 h 2325600"/>
              <a:gd name="connsiteX7" fmla="*/ 51185 w 11173210"/>
              <a:gd name="connsiteY7" fmla="*/ 0 h 2325600"/>
              <a:gd name="connsiteX0" fmla="*/ 0 w 11122025"/>
              <a:gd name="connsiteY0" fmla="*/ 0 h 2338957"/>
              <a:gd name="connsiteX1" fmla="*/ 11122025 w 11122025"/>
              <a:gd name="connsiteY1" fmla="*/ 0 h 2338957"/>
              <a:gd name="connsiteX2" fmla="*/ 11122025 w 11122025"/>
              <a:gd name="connsiteY2" fmla="*/ 2325600 h 2338957"/>
              <a:gd name="connsiteX3" fmla="*/ 209631 w 11122025"/>
              <a:gd name="connsiteY3" fmla="*/ 2325600 h 2338957"/>
              <a:gd name="connsiteX4" fmla="*/ 191176 w 11122025"/>
              <a:gd name="connsiteY4" fmla="*/ 2323740 h 2338957"/>
              <a:gd name="connsiteX5" fmla="*/ 0 w 11122025"/>
              <a:gd name="connsiteY5" fmla="*/ 2092120 h 2338957"/>
              <a:gd name="connsiteX6" fmla="*/ 0 w 11122025"/>
              <a:gd name="connsiteY6" fmla="*/ 0 h 2338957"/>
              <a:gd name="connsiteX0" fmla="*/ 0 w 11122025"/>
              <a:gd name="connsiteY0" fmla="*/ 0 h 2325600"/>
              <a:gd name="connsiteX1" fmla="*/ 11122025 w 11122025"/>
              <a:gd name="connsiteY1" fmla="*/ 0 h 2325600"/>
              <a:gd name="connsiteX2" fmla="*/ 11122025 w 11122025"/>
              <a:gd name="connsiteY2" fmla="*/ 2325600 h 2325600"/>
              <a:gd name="connsiteX3" fmla="*/ 209631 w 11122025"/>
              <a:gd name="connsiteY3" fmla="*/ 2325600 h 2325600"/>
              <a:gd name="connsiteX4" fmla="*/ 0 w 11122025"/>
              <a:gd name="connsiteY4" fmla="*/ 2092120 h 2325600"/>
              <a:gd name="connsiteX5" fmla="*/ 0 w 11122025"/>
              <a:gd name="connsiteY5" fmla="*/ 0 h 2325600"/>
              <a:gd name="connsiteX0" fmla="*/ 0 w 11122025"/>
              <a:gd name="connsiteY0" fmla="*/ 0 h 2325602"/>
              <a:gd name="connsiteX1" fmla="*/ 11122025 w 11122025"/>
              <a:gd name="connsiteY1" fmla="*/ 0 h 2325602"/>
              <a:gd name="connsiteX2" fmla="*/ 11122025 w 11122025"/>
              <a:gd name="connsiteY2" fmla="*/ 2325600 h 2325602"/>
              <a:gd name="connsiteX3" fmla="*/ 209631 w 11122025"/>
              <a:gd name="connsiteY3" fmla="*/ 2325600 h 2325602"/>
              <a:gd name="connsiteX4" fmla="*/ 0 w 11122025"/>
              <a:gd name="connsiteY4" fmla="*/ 2092120 h 2325602"/>
              <a:gd name="connsiteX5" fmla="*/ 0 w 11122025"/>
              <a:gd name="connsiteY5" fmla="*/ 0 h 2325602"/>
              <a:gd name="connsiteX0" fmla="*/ 1423 w 11123448"/>
              <a:gd name="connsiteY0" fmla="*/ 0 h 2325605"/>
              <a:gd name="connsiteX1" fmla="*/ 11123448 w 11123448"/>
              <a:gd name="connsiteY1" fmla="*/ 0 h 2325605"/>
              <a:gd name="connsiteX2" fmla="*/ 11123448 w 11123448"/>
              <a:gd name="connsiteY2" fmla="*/ 2325600 h 2325605"/>
              <a:gd name="connsiteX3" fmla="*/ 211054 w 11123448"/>
              <a:gd name="connsiteY3" fmla="*/ 2325600 h 2325605"/>
              <a:gd name="connsiteX4" fmla="*/ 1423 w 11123448"/>
              <a:gd name="connsiteY4" fmla="*/ 2092120 h 2325605"/>
              <a:gd name="connsiteX5" fmla="*/ 1423 w 11123448"/>
              <a:gd name="connsiteY5" fmla="*/ 0 h 2325605"/>
              <a:gd name="connsiteX0" fmla="*/ 19761 w 11141786"/>
              <a:gd name="connsiteY0" fmla="*/ 0 h 2358196"/>
              <a:gd name="connsiteX1" fmla="*/ 11141786 w 11141786"/>
              <a:gd name="connsiteY1" fmla="*/ 0 h 2358196"/>
              <a:gd name="connsiteX2" fmla="*/ 11141786 w 11141786"/>
              <a:gd name="connsiteY2" fmla="*/ 2325600 h 2358196"/>
              <a:gd name="connsiteX3" fmla="*/ 286542 w 11141786"/>
              <a:gd name="connsiteY3" fmla="*/ 2328775 h 2358196"/>
              <a:gd name="connsiteX4" fmla="*/ 19761 w 11141786"/>
              <a:gd name="connsiteY4" fmla="*/ 2092120 h 2358196"/>
              <a:gd name="connsiteX5" fmla="*/ 19761 w 11141786"/>
              <a:gd name="connsiteY5" fmla="*/ 0 h 2358196"/>
              <a:gd name="connsiteX0" fmla="*/ 0 w 11122025"/>
              <a:gd name="connsiteY0" fmla="*/ 0 h 2358196"/>
              <a:gd name="connsiteX1" fmla="*/ 11122025 w 11122025"/>
              <a:gd name="connsiteY1" fmla="*/ 0 h 2358196"/>
              <a:gd name="connsiteX2" fmla="*/ 11122025 w 11122025"/>
              <a:gd name="connsiteY2" fmla="*/ 2325600 h 2358196"/>
              <a:gd name="connsiteX3" fmla="*/ 266781 w 11122025"/>
              <a:gd name="connsiteY3" fmla="*/ 2328775 h 2358196"/>
              <a:gd name="connsiteX4" fmla="*/ 0 w 11122025"/>
              <a:gd name="connsiteY4" fmla="*/ 2092120 h 2358196"/>
              <a:gd name="connsiteX5" fmla="*/ 0 w 11122025"/>
              <a:gd name="connsiteY5" fmla="*/ 0 h 2358196"/>
              <a:gd name="connsiteX0" fmla="*/ 650650 w 11772675"/>
              <a:gd name="connsiteY0" fmla="*/ 0 h 2328775"/>
              <a:gd name="connsiteX1" fmla="*/ 11772675 w 11772675"/>
              <a:gd name="connsiteY1" fmla="*/ 0 h 2328775"/>
              <a:gd name="connsiteX2" fmla="*/ 11772675 w 11772675"/>
              <a:gd name="connsiteY2" fmla="*/ 2325600 h 2328775"/>
              <a:gd name="connsiteX3" fmla="*/ 917431 w 11772675"/>
              <a:gd name="connsiteY3" fmla="*/ 2328775 h 2328775"/>
              <a:gd name="connsiteX4" fmla="*/ 650650 w 11772675"/>
              <a:gd name="connsiteY4" fmla="*/ 2092120 h 2328775"/>
              <a:gd name="connsiteX5" fmla="*/ 650650 w 11772675"/>
              <a:gd name="connsiteY5" fmla="*/ 0 h 2328775"/>
              <a:gd name="connsiteX0" fmla="*/ 631599 w 11753624"/>
              <a:gd name="connsiteY0" fmla="*/ 0 h 2328775"/>
              <a:gd name="connsiteX1" fmla="*/ 11753624 w 11753624"/>
              <a:gd name="connsiteY1" fmla="*/ 0 h 2328775"/>
              <a:gd name="connsiteX2" fmla="*/ 11753624 w 11753624"/>
              <a:gd name="connsiteY2" fmla="*/ 2325600 h 2328775"/>
              <a:gd name="connsiteX3" fmla="*/ 898380 w 11753624"/>
              <a:gd name="connsiteY3" fmla="*/ 2328775 h 2328775"/>
              <a:gd name="connsiteX4" fmla="*/ 631599 w 11753624"/>
              <a:gd name="connsiteY4" fmla="*/ 2092120 h 2328775"/>
              <a:gd name="connsiteX5" fmla="*/ 631599 w 11753624"/>
              <a:gd name="connsiteY5" fmla="*/ 0 h 2328775"/>
              <a:gd name="connsiteX0" fmla="*/ 637338 w 11759363"/>
              <a:gd name="connsiteY0" fmla="*/ 0 h 2328775"/>
              <a:gd name="connsiteX1" fmla="*/ 11759363 w 11759363"/>
              <a:gd name="connsiteY1" fmla="*/ 0 h 2328775"/>
              <a:gd name="connsiteX2" fmla="*/ 11759363 w 11759363"/>
              <a:gd name="connsiteY2" fmla="*/ 2325600 h 2328775"/>
              <a:gd name="connsiteX3" fmla="*/ 904119 w 11759363"/>
              <a:gd name="connsiteY3" fmla="*/ 2328775 h 2328775"/>
              <a:gd name="connsiteX4" fmla="*/ 637338 w 11759363"/>
              <a:gd name="connsiteY4" fmla="*/ 2092120 h 2328775"/>
              <a:gd name="connsiteX5" fmla="*/ 637338 w 11759363"/>
              <a:gd name="connsiteY5" fmla="*/ 0 h 2328775"/>
              <a:gd name="connsiteX0" fmla="*/ 639432 w 11761457"/>
              <a:gd name="connsiteY0" fmla="*/ 0 h 2342565"/>
              <a:gd name="connsiteX1" fmla="*/ 11761457 w 11761457"/>
              <a:gd name="connsiteY1" fmla="*/ 0 h 2342565"/>
              <a:gd name="connsiteX2" fmla="*/ 11761457 w 11761457"/>
              <a:gd name="connsiteY2" fmla="*/ 2325600 h 2342565"/>
              <a:gd name="connsiteX3" fmla="*/ 906213 w 11761457"/>
              <a:gd name="connsiteY3" fmla="*/ 2328775 h 2342565"/>
              <a:gd name="connsiteX4" fmla="*/ 639432 w 11761457"/>
              <a:gd name="connsiteY4" fmla="*/ 2092120 h 2342565"/>
              <a:gd name="connsiteX5" fmla="*/ 639432 w 11761457"/>
              <a:gd name="connsiteY5" fmla="*/ 0 h 2342565"/>
              <a:gd name="connsiteX0" fmla="*/ 636740 w 11758765"/>
              <a:gd name="connsiteY0" fmla="*/ 0 h 2342767"/>
              <a:gd name="connsiteX1" fmla="*/ 11758765 w 11758765"/>
              <a:gd name="connsiteY1" fmla="*/ 0 h 2342767"/>
              <a:gd name="connsiteX2" fmla="*/ 11758765 w 11758765"/>
              <a:gd name="connsiteY2" fmla="*/ 2325600 h 2342767"/>
              <a:gd name="connsiteX3" fmla="*/ 903521 w 11758765"/>
              <a:gd name="connsiteY3" fmla="*/ 2328775 h 2342767"/>
              <a:gd name="connsiteX4" fmla="*/ 636740 w 11758765"/>
              <a:gd name="connsiteY4" fmla="*/ 2092120 h 2342767"/>
              <a:gd name="connsiteX5" fmla="*/ 636740 w 11758765"/>
              <a:gd name="connsiteY5" fmla="*/ 0 h 2342767"/>
              <a:gd name="connsiteX0" fmla="*/ 598983 w 11721008"/>
              <a:gd name="connsiteY0" fmla="*/ 0 h 2328775"/>
              <a:gd name="connsiteX1" fmla="*/ 11721008 w 11721008"/>
              <a:gd name="connsiteY1" fmla="*/ 0 h 2328775"/>
              <a:gd name="connsiteX2" fmla="*/ 11721008 w 11721008"/>
              <a:gd name="connsiteY2" fmla="*/ 2325600 h 2328775"/>
              <a:gd name="connsiteX3" fmla="*/ 865764 w 11721008"/>
              <a:gd name="connsiteY3" fmla="*/ 2328775 h 2328775"/>
              <a:gd name="connsiteX4" fmla="*/ 598983 w 11721008"/>
              <a:gd name="connsiteY4" fmla="*/ 2092120 h 2328775"/>
              <a:gd name="connsiteX5" fmla="*/ 598983 w 11721008"/>
              <a:gd name="connsiteY5" fmla="*/ 0 h 2328775"/>
              <a:gd name="connsiteX0" fmla="*/ 0 w 11122025"/>
              <a:gd name="connsiteY0" fmla="*/ 0 h 2328868"/>
              <a:gd name="connsiteX1" fmla="*/ 11122025 w 11122025"/>
              <a:gd name="connsiteY1" fmla="*/ 0 h 2328868"/>
              <a:gd name="connsiteX2" fmla="*/ 11122025 w 11122025"/>
              <a:gd name="connsiteY2" fmla="*/ 2325600 h 2328868"/>
              <a:gd name="connsiteX3" fmla="*/ 266781 w 11122025"/>
              <a:gd name="connsiteY3" fmla="*/ 2328775 h 2328868"/>
              <a:gd name="connsiteX4" fmla="*/ 0 w 11122025"/>
              <a:gd name="connsiteY4" fmla="*/ 2092120 h 2328868"/>
              <a:gd name="connsiteX5" fmla="*/ 0 w 11122025"/>
              <a:gd name="connsiteY5" fmla="*/ 0 h 2328868"/>
              <a:gd name="connsiteX0" fmla="*/ 636739 w 11758764"/>
              <a:gd name="connsiteY0" fmla="*/ 0 h 2342767"/>
              <a:gd name="connsiteX1" fmla="*/ 11758764 w 11758764"/>
              <a:gd name="connsiteY1" fmla="*/ 0 h 2342767"/>
              <a:gd name="connsiteX2" fmla="*/ 11758764 w 11758764"/>
              <a:gd name="connsiteY2" fmla="*/ 2325600 h 2342767"/>
              <a:gd name="connsiteX3" fmla="*/ 903520 w 11758764"/>
              <a:gd name="connsiteY3" fmla="*/ 2328775 h 2342767"/>
              <a:gd name="connsiteX4" fmla="*/ 636739 w 11758764"/>
              <a:gd name="connsiteY4" fmla="*/ 2092120 h 2342767"/>
              <a:gd name="connsiteX5" fmla="*/ 636739 w 11758764"/>
              <a:gd name="connsiteY5" fmla="*/ 0 h 2342767"/>
              <a:gd name="connsiteX0" fmla="*/ 635105 w 11757130"/>
              <a:gd name="connsiteY0" fmla="*/ 0 h 2342844"/>
              <a:gd name="connsiteX1" fmla="*/ 11757130 w 11757130"/>
              <a:gd name="connsiteY1" fmla="*/ 0 h 2342844"/>
              <a:gd name="connsiteX2" fmla="*/ 11757130 w 11757130"/>
              <a:gd name="connsiteY2" fmla="*/ 2325600 h 2342844"/>
              <a:gd name="connsiteX3" fmla="*/ 901886 w 11757130"/>
              <a:gd name="connsiteY3" fmla="*/ 2328775 h 2342844"/>
              <a:gd name="connsiteX4" fmla="*/ 635105 w 11757130"/>
              <a:gd name="connsiteY4" fmla="*/ 2092120 h 2342844"/>
              <a:gd name="connsiteX5" fmla="*/ 635105 w 11757130"/>
              <a:gd name="connsiteY5" fmla="*/ 0 h 2342844"/>
              <a:gd name="connsiteX0" fmla="*/ 635105 w 11757130"/>
              <a:gd name="connsiteY0" fmla="*/ 0 h 2328775"/>
              <a:gd name="connsiteX1" fmla="*/ 11757130 w 11757130"/>
              <a:gd name="connsiteY1" fmla="*/ 0 h 2328775"/>
              <a:gd name="connsiteX2" fmla="*/ 11757130 w 11757130"/>
              <a:gd name="connsiteY2" fmla="*/ 2325600 h 2328775"/>
              <a:gd name="connsiteX3" fmla="*/ 901886 w 11757130"/>
              <a:gd name="connsiteY3" fmla="*/ 2328775 h 2328775"/>
              <a:gd name="connsiteX4" fmla="*/ 635105 w 11757130"/>
              <a:gd name="connsiteY4" fmla="*/ 2025445 h 2328775"/>
              <a:gd name="connsiteX5" fmla="*/ 635105 w 11757130"/>
              <a:gd name="connsiteY5" fmla="*/ 0 h 2328775"/>
              <a:gd name="connsiteX0" fmla="*/ 633875 w 11755900"/>
              <a:gd name="connsiteY0" fmla="*/ 0 h 2328775"/>
              <a:gd name="connsiteX1" fmla="*/ 11755900 w 11755900"/>
              <a:gd name="connsiteY1" fmla="*/ 0 h 2328775"/>
              <a:gd name="connsiteX2" fmla="*/ 11755900 w 11755900"/>
              <a:gd name="connsiteY2" fmla="*/ 2325600 h 2328775"/>
              <a:gd name="connsiteX3" fmla="*/ 900656 w 11755900"/>
              <a:gd name="connsiteY3" fmla="*/ 2328775 h 2328775"/>
              <a:gd name="connsiteX4" fmla="*/ 633875 w 11755900"/>
              <a:gd name="connsiteY4" fmla="*/ 2025445 h 2328775"/>
              <a:gd name="connsiteX5" fmla="*/ 633875 w 11755900"/>
              <a:gd name="connsiteY5" fmla="*/ 0 h 2328775"/>
              <a:gd name="connsiteX0" fmla="*/ 598983 w 11721008"/>
              <a:gd name="connsiteY0" fmla="*/ 0 h 2328775"/>
              <a:gd name="connsiteX1" fmla="*/ 11721008 w 11721008"/>
              <a:gd name="connsiteY1" fmla="*/ 0 h 2328775"/>
              <a:gd name="connsiteX2" fmla="*/ 11721008 w 11721008"/>
              <a:gd name="connsiteY2" fmla="*/ 2325600 h 2328775"/>
              <a:gd name="connsiteX3" fmla="*/ 865764 w 11721008"/>
              <a:gd name="connsiteY3" fmla="*/ 2328775 h 2328775"/>
              <a:gd name="connsiteX4" fmla="*/ 598983 w 11721008"/>
              <a:gd name="connsiteY4" fmla="*/ 2025445 h 2328775"/>
              <a:gd name="connsiteX5" fmla="*/ 598983 w 11721008"/>
              <a:gd name="connsiteY5" fmla="*/ 0 h 2328775"/>
              <a:gd name="connsiteX0" fmla="*/ 598983 w 11721008"/>
              <a:gd name="connsiteY0" fmla="*/ 0 h 2328775"/>
              <a:gd name="connsiteX1" fmla="*/ 11721008 w 11721008"/>
              <a:gd name="connsiteY1" fmla="*/ 0 h 2328775"/>
              <a:gd name="connsiteX2" fmla="*/ 11721008 w 11721008"/>
              <a:gd name="connsiteY2" fmla="*/ 2325600 h 2328775"/>
              <a:gd name="connsiteX3" fmla="*/ 865764 w 11721008"/>
              <a:gd name="connsiteY3" fmla="*/ 2328775 h 2328775"/>
              <a:gd name="connsiteX4" fmla="*/ 598983 w 11721008"/>
              <a:gd name="connsiteY4" fmla="*/ 2025445 h 2328775"/>
              <a:gd name="connsiteX5" fmla="*/ 598983 w 11721008"/>
              <a:gd name="connsiteY5" fmla="*/ 0 h 2328775"/>
              <a:gd name="connsiteX0" fmla="*/ 598983 w 11721008"/>
              <a:gd name="connsiteY0" fmla="*/ 0 h 2328775"/>
              <a:gd name="connsiteX1" fmla="*/ 11721008 w 11721008"/>
              <a:gd name="connsiteY1" fmla="*/ 0 h 2328775"/>
              <a:gd name="connsiteX2" fmla="*/ 11721008 w 11721008"/>
              <a:gd name="connsiteY2" fmla="*/ 2325600 h 2328775"/>
              <a:gd name="connsiteX3" fmla="*/ 865764 w 11721008"/>
              <a:gd name="connsiteY3" fmla="*/ 2328775 h 2328775"/>
              <a:gd name="connsiteX4" fmla="*/ 598983 w 11721008"/>
              <a:gd name="connsiteY4" fmla="*/ 2025445 h 2328775"/>
              <a:gd name="connsiteX5" fmla="*/ 598983 w 11721008"/>
              <a:gd name="connsiteY5" fmla="*/ 0 h 2328775"/>
              <a:gd name="connsiteX0" fmla="*/ 633021 w 11755046"/>
              <a:gd name="connsiteY0" fmla="*/ 0 h 2328775"/>
              <a:gd name="connsiteX1" fmla="*/ 11755046 w 11755046"/>
              <a:gd name="connsiteY1" fmla="*/ 0 h 2328775"/>
              <a:gd name="connsiteX2" fmla="*/ 11755046 w 11755046"/>
              <a:gd name="connsiteY2" fmla="*/ 2325600 h 2328775"/>
              <a:gd name="connsiteX3" fmla="*/ 899802 w 11755046"/>
              <a:gd name="connsiteY3" fmla="*/ 2328775 h 2328775"/>
              <a:gd name="connsiteX4" fmla="*/ 633021 w 11755046"/>
              <a:gd name="connsiteY4" fmla="*/ 2025445 h 2328775"/>
              <a:gd name="connsiteX5" fmla="*/ 633021 w 11755046"/>
              <a:gd name="connsiteY5" fmla="*/ 0 h 2328775"/>
              <a:gd name="connsiteX0" fmla="*/ 633021 w 11755046"/>
              <a:gd name="connsiteY0" fmla="*/ 0 h 2328775"/>
              <a:gd name="connsiteX1" fmla="*/ 11755046 w 11755046"/>
              <a:gd name="connsiteY1" fmla="*/ 0 h 2328775"/>
              <a:gd name="connsiteX2" fmla="*/ 11755046 w 11755046"/>
              <a:gd name="connsiteY2" fmla="*/ 2325600 h 2328775"/>
              <a:gd name="connsiteX3" fmla="*/ 899802 w 11755046"/>
              <a:gd name="connsiteY3" fmla="*/ 2328775 h 2328775"/>
              <a:gd name="connsiteX4" fmla="*/ 633021 w 11755046"/>
              <a:gd name="connsiteY4" fmla="*/ 2025445 h 2328775"/>
              <a:gd name="connsiteX5" fmla="*/ 633021 w 11755046"/>
              <a:gd name="connsiteY5" fmla="*/ 0 h 2328775"/>
              <a:gd name="connsiteX0" fmla="*/ 631796 w 11753821"/>
              <a:gd name="connsiteY0" fmla="*/ 0 h 2328775"/>
              <a:gd name="connsiteX1" fmla="*/ 11753821 w 11753821"/>
              <a:gd name="connsiteY1" fmla="*/ 0 h 2328775"/>
              <a:gd name="connsiteX2" fmla="*/ 11753821 w 11753821"/>
              <a:gd name="connsiteY2" fmla="*/ 2325600 h 2328775"/>
              <a:gd name="connsiteX3" fmla="*/ 898577 w 11753821"/>
              <a:gd name="connsiteY3" fmla="*/ 2328775 h 2328775"/>
              <a:gd name="connsiteX4" fmla="*/ 631796 w 11753821"/>
              <a:gd name="connsiteY4" fmla="*/ 2025445 h 2328775"/>
              <a:gd name="connsiteX5" fmla="*/ 631796 w 11753821"/>
              <a:gd name="connsiteY5" fmla="*/ 0 h 2328775"/>
              <a:gd name="connsiteX0" fmla="*/ 0 w 11122025"/>
              <a:gd name="connsiteY0" fmla="*/ 0 h 2328930"/>
              <a:gd name="connsiteX1" fmla="*/ 11122025 w 11122025"/>
              <a:gd name="connsiteY1" fmla="*/ 0 h 2328930"/>
              <a:gd name="connsiteX2" fmla="*/ 11122025 w 11122025"/>
              <a:gd name="connsiteY2" fmla="*/ 2325600 h 2328930"/>
              <a:gd name="connsiteX3" fmla="*/ 266781 w 11122025"/>
              <a:gd name="connsiteY3" fmla="*/ 2328775 h 2328930"/>
              <a:gd name="connsiteX4" fmla="*/ 0 w 11122025"/>
              <a:gd name="connsiteY4" fmla="*/ 2025445 h 2328930"/>
              <a:gd name="connsiteX5" fmla="*/ 0 w 11122025"/>
              <a:gd name="connsiteY5" fmla="*/ 0 h 2328930"/>
              <a:gd name="connsiteX0" fmla="*/ 0 w 11122025"/>
              <a:gd name="connsiteY0" fmla="*/ 0 h 2328784"/>
              <a:gd name="connsiteX1" fmla="*/ 11122025 w 11122025"/>
              <a:gd name="connsiteY1" fmla="*/ 0 h 2328784"/>
              <a:gd name="connsiteX2" fmla="*/ 11122025 w 11122025"/>
              <a:gd name="connsiteY2" fmla="*/ 2325600 h 2328784"/>
              <a:gd name="connsiteX3" fmla="*/ 266781 w 11122025"/>
              <a:gd name="connsiteY3" fmla="*/ 2328775 h 2328784"/>
              <a:gd name="connsiteX4" fmla="*/ 0 w 11122025"/>
              <a:gd name="connsiteY4" fmla="*/ 2025445 h 2328784"/>
              <a:gd name="connsiteX5" fmla="*/ 0 w 11122025"/>
              <a:gd name="connsiteY5" fmla="*/ 0 h 232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2025" h="2328784">
                <a:moveTo>
                  <a:pt x="0" y="0"/>
                </a:moveTo>
                <a:lnTo>
                  <a:pt x="11122025" y="0"/>
                </a:lnTo>
                <a:lnTo>
                  <a:pt x="11122025" y="2325600"/>
                </a:lnTo>
                <a:lnTo>
                  <a:pt x="266781" y="2328775"/>
                </a:lnTo>
                <a:cubicBezTo>
                  <a:pt x="-24790" y="2330344"/>
                  <a:pt x="2422" y="2146154"/>
                  <a:pt x="0" y="2025445"/>
                </a:cubicBezTo>
                <a:cubicBezTo>
                  <a:pt x="2" y="1865171"/>
                  <a:pt x="0" y="697373"/>
                  <a:pt x="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44C9367B-522F-422C-BA08-16E9CBB08A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0007" y="976401"/>
            <a:ext cx="8981872" cy="43833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36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HEADLINE</a:t>
            </a:r>
            <a:r>
              <a:rPr lang="de-DE" b="0" dirty="0"/>
              <a:t>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EB100C-ECAE-4F86-BAED-676AACA30C1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6495" y="523802"/>
            <a:ext cx="8981872" cy="4525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63566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fzählung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0696FEA-D6C4-4327-971B-554A18133B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8950" y="1495425"/>
            <a:ext cx="8277460" cy="289509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b="1"/>
            </a:lvl1pPr>
            <a:lvl2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196E37EB-45B5-437A-8091-485F2EB11E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075" y="528638"/>
            <a:ext cx="8383337" cy="289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C513B720-103A-49C6-917E-588C149B67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074" y="803285"/>
            <a:ext cx="8383337" cy="289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42C84B25-33ED-4FB9-A3FB-81A95576EF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8949" y="1784349"/>
            <a:ext cx="8277461" cy="357822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  <a:lvl2pPr marL="457200" indent="0">
              <a:buFont typeface="Wingdings" panose="05000000000000000000" pitchFamily="2" charset="2"/>
              <a:buNone/>
              <a:defRPr sz="1400"/>
            </a:lvl2pPr>
            <a:lvl3pPr marL="1143000" indent="-228600">
              <a:buFont typeface="Wingdings" panose="05000000000000000000" pitchFamily="2" charset="2"/>
              <a:buChar char="§"/>
              <a:defRPr sz="1400"/>
            </a:lvl3pPr>
            <a:lvl4pPr marL="1600200" indent="-228600">
              <a:buFont typeface="Wingdings" panose="05000000000000000000" pitchFamily="2" charset="2"/>
              <a:buChar char="§"/>
              <a:defRPr sz="1400"/>
            </a:lvl4pPr>
            <a:lvl5pPr marL="2057400" indent="-2286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359C2039-3316-4E81-8472-CBBA81ED9804}"/>
              </a:ext>
            </a:extLst>
          </p:cNvPr>
          <p:cNvSpPr txBox="1">
            <a:spLocks/>
          </p:cNvSpPr>
          <p:nvPr userDrawn="1"/>
        </p:nvSpPr>
        <p:spPr>
          <a:xfrm>
            <a:off x="528638" y="6088838"/>
            <a:ext cx="5257801" cy="50651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914400" rtl="0" eaLnBrk="1" latinLnBrk="0" hangingPunct="1">
              <a:lnSpc>
                <a:spcPts val="1360"/>
              </a:lnSpc>
            </a:pPr>
            <a:r>
              <a:rPr lang="de-D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Sheet </a:t>
            </a:r>
            <a:fld id="{174CE1C2-36A1-4AA8-B866-55983144EA8B}" type="slidenum">
              <a:rPr lang="de-DE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14400" rtl="0" eaLnBrk="1" latinLnBrk="0" hangingPunct="1">
                <a:lnSpc>
                  <a:spcPts val="1360"/>
                </a:lnSpc>
              </a:pPr>
              <a:t>‹Nr.›</a:t>
            </a:fld>
            <a:endParaRPr lang="de-DE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6621E-F676-42AF-95D5-8DE444B0298F}" type="datetime1">
              <a:rPr lang="de-DE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28.02.2023</a:t>
            </a:fld>
            <a:endParaRPr lang="de-DE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2020 K.A. Schmersal GmbH &amp; Co. KG</a:t>
            </a:r>
            <a:endParaRPr lang="de-DE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16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fzählung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7FC7003-0570-48BE-BE52-CD2C7ACDBC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8950" y="1495425"/>
            <a:ext cx="6791744" cy="289509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b="1"/>
            </a:lvl1pPr>
            <a:lvl2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1203448-A4E0-40C8-A827-C76242C386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075" y="528638"/>
            <a:ext cx="8383337" cy="289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AD35F169-76D0-4346-8452-7C608FDAA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074" y="803285"/>
            <a:ext cx="8383337" cy="289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F69DC82D-0902-4E64-9B5E-00E9442939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8949" y="1784349"/>
            <a:ext cx="6791745" cy="357822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  <a:lvl2pPr marL="457200" indent="0">
              <a:buFont typeface="Wingdings" panose="05000000000000000000" pitchFamily="2" charset="2"/>
              <a:buNone/>
              <a:defRPr sz="1400"/>
            </a:lvl2pPr>
            <a:lvl3pPr marL="1143000" indent="-228600">
              <a:buFont typeface="Wingdings" panose="05000000000000000000" pitchFamily="2" charset="2"/>
              <a:buChar char="§"/>
              <a:defRPr sz="1400"/>
            </a:lvl3pPr>
            <a:lvl4pPr marL="1600200" indent="-228600">
              <a:buFont typeface="Wingdings" panose="05000000000000000000" pitchFamily="2" charset="2"/>
              <a:buChar char="§"/>
              <a:defRPr sz="1400"/>
            </a:lvl4pPr>
            <a:lvl5pPr marL="2057400" indent="-2286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38E09610-F51B-4B8E-9548-1EBF15EA48F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729087" y="1495425"/>
            <a:ext cx="3571276" cy="289509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b="1"/>
            </a:lvl1pPr>
            <a:lvl2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7" name="Textplatzhalter 19">
            <a:extLst>
              <a:ext uri="{FF2B5EF4-FFF2-40B4-BE49-F238E27FC236}">
                <a16:creationId xmlns:a16="http://schemas.microsoft.com/office/drawing/2014/main" id="{538A2772-3969-4253-8CF4-107A6D18A2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29086" y="1784349"/>
            <a:ext cx="3571277" cy="357822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  <a:lvl2pPr marL="457200" indent="0">
              <a:buFont typeface="Wingdings" panose="05000000000000000000" pitchFamily="2" charset="2"/>
              <a:buNone/>
              <a:defRPr sz="1400"/>
            </a:lvl2pPr>
            <a:lvl3pPr marL="1143000" indent="-228600">
              <a:buFont typeface="Wingdings" panose="05000000000000000000" pitchFamily="2" charset="2"/>
              <a:buChar char="§"/>
              <a:defRPr sz="1400"/>
            </a:lvl3pPr>
            <a:lvl4pPr marL="1600200" indent="-228600">
              <a:buFont typeface="Wingdings" panose="05000000000000000000" pitchFamily="2" charset="2"/>
              <a:buChar char="§"/>
              <a:defRPr sz="1400"/>
            </a:lvl4pPr>
            <a:lvl5pPr marL="2057400" indent="-2286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9" name="Datumsplatzhalter 2">
            <a:extLst>
              <a:ext uri="{FF2B5EF4-FFF2-40B4-BE49-F238E27FC236}">
                <a16:creationId xmlns:a16="http://schemas.microsoft.com/office/drawing/2014/main" id="{3E00C127-5FC6-4759-94DE-71BD0F7B0AAE}"/>
              </a:ext>
            </a:extLst>
          </p:cNvPr>
          <p:cNvSpPr txBox="1">
            <a:spLocks/>
          </p:cNvSpPr>
          <p:nvPr userDrawn="1"/>
        </p:nvSpPr>
        <p:spPr>
          <a:xfrm>
            <a:off x="528638" y="6088838"/>
            <a:ext cx="5257801" cy="50651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914400" rtl="0" eaLnBrk="1" latinLnBrk="0" hangingPunct="1">
              <a:lnSpc>
                <a:spcPts val="1360"/>
              </a:lnSpc>
            </a:pPr>
            <a:r>
              <a:rPr lang="de-D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Sheet </a:t>
            </a:r>
            <a:fld id="{174CE1C2-36A1-4AA8-B866-55983144EA8B}" type="slidenum">
              <a:rPr lang="de-DE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14400" rtl="0" eaLnBrk="1" latinLnBrk="0" hangingPunct="1">
                <a:lnSpc>
                  <a:spcPts val="1360"/>
                </a:lnSpc>
              </a:pPr>
              <a:t>‹Nr.›</a:t>
            </a:fld>
            <a:endParaRPr lang="de-DE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6621E-F676-42AF-95D5-8DE444B0298F}" type="datetime1">
              <a:rPr lang="de-DE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28.02.2023</a:t>
            </a:fld>
            <a:endParaRPr lang="de-DE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2020 K.A. Schmersal GmbH &amp; Co. KG</a:t>
            </a:r>
            <a:endParaRPr lang="de-DE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98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3D6A6BB2-FB4B-4843-9ADE-B5F4EB1CD1C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8950" y="1489102"/>
            <a:ext cx="3189600" cy="289509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b="1"/>
            </a:lvl1pPr>
            <a:lvl2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75666F8C-4328-4282-A4FF-B51794E4C1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8950" y="1778026"/>
            <a:ext cx="3189600" cy="357822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  <a:lvl2pPr marL="457200" indent="0">
              <a:buFont typeface="Wingdings" panose="05000000000000000000" pitchFamily="2" charset="2"/>
              <a:buNone/>
              <a:defRPr sz="1400"/>
            </a:lvl2pPr>
            <a:lvl3pPr marL="1143000" indent="-228600">
              <a:buFont typeface="Wingdings" panose="05000000000000000000" pitchFamily="2" charset="2"/>
              <a:buChar char="§"/>
              <a:defRPr sz="1400"/>
            </a:lvl3pPr>
            <a:lvl4pPr marL="1600200" indent="-228600">
              <a:buFont typeface="Wingdings" panose="05000000000000000000" pitchFamily="2" charset="2"/>
              <a:buChar char="§"/>
              <a:defRPr sz="1400"/>
            </a:lvl4pPr>
            <a:lvl5pPr marL="2057400" indent="-2286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0C8D0EC9-2C23-448E-B9DD-E4C0B21BC8C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191639" y="1489101"/>
            <a:ext cx="3189600" cy="289509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b="1"/>
            </a:lvl1pPr>
            <a:lvl2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96FF7D9F-D94D-4B12-A20E-9EF439F59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91639" y="1778025"/>
            <a:ext cx="3189600" cy="357822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  <a:lvl2pPr marL="457200" indent="0">
              <a:buFont typeface="Wingdings" panose="05000000000000000000" pitchFamily="2" charset="2"/>
              <a:buNone/>
              <a:defRPr sz="1400"/>
            </a:lvl2pPr>
            <a:lvl3pPr marL="1143000" indent="-228600">
              <a:buFont typeface="Wingdings" panose="05000000000000000000" pitchFamily="2" charset="2"/>
              <a:buChar char="§"/>
              <a:defRPr sz="1400"/>
            </a:lvl3pPr>
            <a:lvl4pPr marL="1600200" indent="-228600">
              <a:buFont typeface="Wingdings" panose="05000000000000000000" pitchFamily="2" charset="2"/>
              <a:buChar char="§"/>
              <a:defRPr sz="1400"/>
            </a:lvl4pPr>
            <a:lvl5pPr marL="2057400" indent="-2286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4" name="Inhaltsplatzhalter 3">
            <a:extLst>
              <a:ext uri="{FF2B5EF4-FFF2-40B4-BE49-F238E27FC236}">
                <a16:creationId xmlns:a16="http://schemas.microsoft.com/office/drawing/2014/main" id="{E391C6D8-37ED-4DD5-976C-A4A9CB6BD29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89399" y="1483939"/>
            <a:ext cx="3189600" cy="289509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b="1"/>
            </a:lvl1pPr>
            <a:lvl2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6B64E9B2-C058-4356-8AC2-C3CE02A4EAD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89399" y="1772863"/>
            <a:ext cx="3189600" cy="357822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  <a:lvl2pPr marL="457200" indent="0">
              <a:buFont typeface="Wingdings" panose="05000000000000000000" pitchFamily="2" charset="2"/>
              <a:buNone/>
              <a:defRPr sz="1400"/>
            </a:lvl2pPr>
            <a:lvl3pPr marL="1143000" indent="-228600">
              <a:buFont typeface="Wingdings" panose="05000000000000000000" pitchFamily="2" charset="2"/>
              <a:buChar char="§"/>
              <a:defRPr sz="1400"/>
            </a:lvl3pPr>
            <a:lvl4pPr marL="1600200" indent="-228600">
              <a:buFont typeface="Wingdings" panose="05000000000000000000" pitchFamily="2" charset="2"/>
              <a:buChar char="§"/>
              <a:defRPr sz="1400"/>
            </a:lvl4pPr>
            <a:lvl5pPr marL="2057400" indent="-2286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C13472D1-5607-48D6-9589-B25CFCBD61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075" y="528638"/>
            <a:ext cx="8383337" cy="289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7FAC3F1-1F8F-48D5-98D6-737CA86548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074" y="803285"/>
            <a:ext cx="8383337" cy="289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0" name="Datumsplatzhalter 2">
            <a:extLst>
              <a:ext uri="{FF2B5EF4-FFF2-40B4-BE49-F238E27FC236}">
                <a16:creationId xmlns:a16="http://schemas.microsoft.com/office/drawing/2014/main" id="{482E5200-EA27-4ECC-98CC-539B5771F535}"/>
              </a:ext>
            </a:extLst>
          </p:cNvPr>
          <p:cNvSpPr txBox="1">
            <a:spLocks/>
          </p:cNvSpPr>
          <p:nvPr userDrawn="1"/>
        </p:nvSpPr>
        <p:spPr>
          <a:xfrm>
            <a:off x="528638" y="6088838"/>
            <a:ext cx="5257801" cy="50651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914400" rtl="0" eaLnBrk="1" latinLnBrk="0" hangingPunct="1">
              <a:lnSpc>
                <a:spcPts val="1360"/>
              </a:lnSpc>
            </a:pPr>
            <a:r>
              <a:rPr lang="de-D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Sheet </a:t>
            </a:r>
            <a:fld id="{174CE1C2-36A1-4AA8-B866-55983144EA8B}" type="slidenum">
              <a:rPr lang="de-DE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14400" rtl="0" eaLnBrk="1" latinLnBrk="0" hangingPunct="1">
                <a:lnSpc>
                  <a:spcPts val="1360"/>
                </a:lnSpc>
              </a:pPr>
              <a:t>‹Nr.›</a:t>
            </a:fld>
            <a:endParaRPr lang="de-DE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6621E-F676-42AF-95D5-8DE444B0298F}" type="datetime1">
              <a:rPr lang="de-DE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28.02.2023</a:t>
            </a:fld>
            <a:endParaRPr lang="de-DE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2020 K.A. Schmersal GmbH &amp; Co. KG</a:t>
            </a:r>
            <a:endParaRPr lang="de-DE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11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F485285F-70F9-42F7-8F02-081B4EC65B44}"/>
              </a:ext>
            </a:extLst>
          </p:cNvPr>
          <p:cNvSpPr txBox="1">
            <a:spLocks/>
          </p:cNvSpPr>
          <p:nvPr userDrawn="1"/>
        </p:nvSpPr>
        <p:spPr>
          <a:xfrm>
            <a:off x="528638" y="6088838"/>
            <a:ext cx="5257801" cy="50651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914400" rtl="0" eaLnBrk="1" latinLnBrk="0" hangingPunct="1">
              <a:lnSpc>
                <a:spcPts val="1360"/>
              </a:lnSpc>
            </a:pPr>
            <a:r>
              <a:rPr lang="de-D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Sheet </a:t>
            </a:r>
            <a:fld id="{174CE1C2-36A1-4AA8-B866-55983144EA8B}" type="slidenum">
              <a:rPr lang="de-DE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14400" rtl="0" eaLnBrk="1" latinLnBrk="0" hangingPunct="1">
                <a:lnSpc>
                  <a:spcPts val="1360"/>
                </a:lnSpc>
              </a:pPr>
              <a:t>‹Nr.›</a:t>
            </a:fld>
            <a:endParaRPr lang="de-DE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6621E-F676-42AF-95D5-8DE444B0298F}" type="datetime1">
              <a:rPr lang="de-DE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28.02.2023</a:t>
            </a:fld>
            <a:endParaRPr lang="de-DE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2020 K.A. Schmersal GmbH &amp; Co. KG</a:t>
            </a:r>
            <a:endParaRPr lang="de-DE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31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72F2C2D-D780-49AE-9139-0CD889FABE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0085" y="641350"/>
            <a:ext cx="8981872" cy="107004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4800" dirty="0"/>
              <a:t>THANK YOU</a:t>
            </a:r>
            <a:br>
              <a:rPr lang="de-DE" sz="4800" dirty="0"/>
            </a:br>
            <a:r>
              <a:rPr lang="de-DE" sz="4800" dirty="0"/>
              <a:t>FOR YOUR ATTENTION!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58C6496-A6EA-452B-AA35-160C7008F6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40085" y="2152650"/>
            <a:ext cx="8981871" cy="19145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714375">
              <a:lnSpc>
                <a:spcPts val="18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First name / last name</a:t>
            </a:r>
            <a:br>
              <a:rPr lang="en-US" dirty="0"/>
            </a:br>
            <a:r>
              <a:rPr lang="en-US" dirty="0"/>
              <a:t>Prototype Department Manager</a:t>
            </a:r>
          </a:p>
          <a:p>
            <a:r>
              <a:rPr lang="en-US" dirty="0" err="1"/>
              <a:t>Telefon</a:t>
            </a:r>
            <a:r>
              <a:rPr lang="en-US" dirty="0"/>
              <a:t>:	+49 (0) 202 6474-0</a:t>
            </a:r>
            <a:br>
              <a:rPr lang="en-US" dirty="0"/>
            </a:br>
            <a:r>
              <a:rPr lang="en-US" dirty="0"/>
              <a:t>Telefax:	+49 (0) 202 6474-100</a:t>
            </a:r>
            <a:br>
              <a:rPr lang="en-US" dirty="0"/>
            </a:br>
            <a:r>
              <a:rPr lang="en-US" dirty="0"/>
              <a:t>E-Mail:	</a:t>
            </a:r>
            <a:r>
              <a:rPr lang="en-US" dirty="0" err="1"/>
              <a:t>youremail</a:t>
            </a:r>
            <a:r>
              <a:rPr lang="en-US" dirty="0"/>
              <a:t> address</a:t>
            </a:r>
            <a:br>
              <a:rPr lang="en-US" dirty="0"/>
            </a:br>
            <a:r>
              <a:rPr lang="en-US" dirty="0"/>
              <a:t>www.schmersal.com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198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9DFEE24-6E35-4EEA-BDBF-608152DFF2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0085" y="641350"/>
            <a:ext cx="8981872" cy="107004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4800" dirty="0"/>
              <a:t>COPYRIGHT</a:t>
            </a:r>
            <a:endParaRPr lang="de-DE" dirty="0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53DB661C-842F-4809-A1CE-0A665F75E9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40085" y="2152650"/>
            <a:ext cx="8981871" cy="19145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714375">
              <a:lnSpc>
                <a:spcPts val="18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tabLst>
                <a:tab pos="542925" algn="l"/>
              </a:tabLst>
            </a:pPr>
            <a:r>
              <a:rPr lang="en-US" altLang="de-DE" dirty="0"/>
              <a:t>This presentation, including its individual contributions and illustrations, is protected by copyright. Any utilization without the author’s consent is forbidden. This especially applies to the reproduction, translation, </a:t>
            </a:r>
            <a:r>
              <a:rPr lang="en-US" altLang="de-DE" dirty="0" err="1"/>
              <a:t>microcopying</a:t>
            </a:r>
            <a:r>
              <a:rPr lang="en-US" altLang="de-DE" dirty="0"/>
              <a:t> as well as for the storage and processing in electronical systems.</a:t>
            </a:r>
            <a:br>
              <a:rPr lang="en-US" altLang="de-DE" dirty="0"/>
            </a:br>
            <a:endParaRPr lang="en-US" altLang="de-DE" dirty="0"/>
          </a:p>
          <a:p>
            <a:pPr>
              <a:tabLst>
                <a:tab pos="542925" algn="l"/>
              </a:tabLst>
            </a:pPr>
            <a:r>
              <a:rPr lang="en-US" altLang="de-DE" b="1" dirty="0"/>
              <a:t>K. A. Schmersal GmbH &amp; Co. KG</a:t>
            </a:r>
            <a:br>
              <a:rPr lang="de-DE" altLang="de-DE" b="1" dirty="0"/>
            </a:br>
            <a:r>
              <a:rPr lang="de-DE" altLang="de-DE" dirty="0"/>
              <a:t>Phone:	+49 (0) 202 6474-0</a:t>
            </a:r>
            <a:br>
              <a:rPr lang="de-DE" altLang="de-DE" dirty="0"/>
            </a:br>
            <a:r>
              <a:rPr lang="de-DE" altLang="de-DE" dirty="0"/>
              <a:t>Fax:		+49 (0) 202 6474-100</a:t>
            </a:r>
            <a:br>
              <a:rPr lang="en-US" dirty="0"/>
            </a:br>
            <a:r>
              <a:rPr lang="de-DE" altLang="de-DE" b="1" dirty="0"/>
              <a:t>www.schmersal.com</a:t>
            </a:r>
          </a:p>
        </p:txBody>
      </p:sp>
    </p:spTree>
    <p:extLst>
      <p:ext uri="{BB962C8B-B14F-4D97-AF65-F5344CB8AC3E}">
        <p14:creationId xmlns:p14="http://schemas.microsoft.com/office/powerpoint/2010/main" val="327384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521D2533-2DF2-433D-9629-30AD518442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: eine Ecke abgerundet 24">
            <a:extLst>
              <a:ext uri="{FF2B5EF4-FFF2-40B4-BE49-F238E27FC236}">
                <a16:creationId xmlns:a16="http://schemas.microsoft.com/office/drawing/2014/main" id="{4F020F2E-FC50-4E7C-927D-9617C6AC7090}"/>
              </a:ext>
            </a:extLst>
          </p:cNvPr>
          <p:cNvSpPr/>
          <p:nvPr userDrawn="1"/>
        </p:nvSpPr>
        <p:spPr>
          <a:xfrm flipV="1">
            <a:off x="0" y="-1"/>
            <a:ext cx="11649205" cy="5849655"/>
          </a:xfrm>
          <a:prstGeom prst="round1Rect">
            <a:avLst>
              <a:gd name="adj" fmla="val 3605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de-DE"/>
          </a:p>
        </p:txBody>
      </p:sp>
      <p:pic>
        <p:nvPicPr>
          <p:cNvPr id="26" name="Grafik 25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C25869E1-2FE5-412F-984E-28CAD3107B8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55" y="6114398"/>
            <a:ext cx="2369050" cy="4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0" r:id="rId2"/>
    <p:sldLayoutId id="2147483671" r:id="rId3"/>
    <p:sldLayoutId id="2147483675" r:id="rId4"/>
    <p:sldLayoutId id="2147483667" r:id="rId5"/>
    <p:sldLayoutId id="2147483676" r:id="rId6"/>
    <p:sldLayoutId id="2147483649" r:id="rId7"/>
    <p:sldLayoutId id="21474836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B5B2E-D8F4-4977-91D9-DF38DE054E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800" dirty="0"/>
              <a:t>EX-Lichtvorhänge und -Lichtgitter</a:t>
            </a:r>
            <a:br>
              <a:rPr lang="de-DE" sz="4800" dirty="0"/>
            </a:b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EB8918-F509-42EF-963D-13C7C6F6C8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84904" y="2358956"/>
            <a:ext cx="8981872" cy="1070044"/>
          </a:xfrm>
        </p:spPr>
        <p:txBody>
          <a:bodyPr/>
          <a:lstStyle/>
          <a:p>
            <a:r>
              <a:rPr lang="de-DE" altLang="de-DE" dirty="0"/>
              <a:t>EX-SLC/SLG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D5C22A-339C-58D2-C2CC-1CD9C5E15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889" y="2358956"/>
            <a:ext cx="86570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7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09A1078B-837A-41CA-8880-B5438615AA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0085" y="641350"/>
            <a:ext cx="8981872" cy="107004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4800" dirty="0"/>
              <a:t>COPYRIGHT</a:t>
            </a:r>
            <a:endParaRPr lang="de-DE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193E743E-85EF-4011-9189-C9410EC1276F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2140085" y="2152650"/>
            <a:ext cx="8981871" cy="19145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714375">
              <a:lnSpc>
                <a:spcPts val="18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tabLst>
                <a:tab pos="542925" algn="l"/>
              </a:tabLst>
            </a:pPr>
            <a:r>
              <a:rPr lang="en-US" altLang="de-DE" dirty="0"/>
              <a:t>This presentation, including its individual contributions and illustrations, is protected by copyright. Any utilization without the author’s consent is forbidden. This especially applies to the reproduction, translation, </a:t>
            </a:r>
            <a:r>
              <a:rPr lang="en-US" altLang="de-DE" dirty="0" err="1"/>
              <a:t>microcopying</a:t>
            </a:r>
            <a:r>
              <a:rPr lang="en-US" altLang="de-DE" dirty="0"/>
              <a:t> as well as for the storage and processing in electronical systems.</a:t>
            </a:r>
            <a:br>
              <a:rPr lang="en-US" altLang="de-DE" dirty="0"/>
            </a:br>
            <a:endParaRPr lang="en-US" altLang="de-DE" dirty="0"/>
          </a:p>
          <a:p>
            <a:pPr>
              <a:tabLst>
                <a:tab pos="542925" algn="l"/>
              </a:tabLst>
            </a:pPr>
            <a:r>
              <a:rPr lang="en-US" altLang="de-DE" b="1" dirty="0"/>
              <a:t>K. A. Schmersal GmbH &amp; Co. KG</a:t>
            </a:r>
            <a:br>
              <a:rPr lang="de-DE" altLang="de-DE" b="1" dirty="0"/>
            </a:br>
            <a:r>
              <a:rPr lang="de-DE" altLang="de-DE" dirty="0"/>
              <a:t>Phone:	+49 (0) 202 6474-0</a:t>
            </a:r>
            <a:br>
              <a:rPr lang="de-DE" altLang="de-DE" dirty="0"/>
            </a:br>
            <a:r>
              <a:rPr lang="de-DE" altLang="de-DE" dirty="0"/>
              <a:t>Fax:		+49 (0) 202 6474-100</a:t>
            </a:r>
            <a:br>
              <a:rPr lang="en-US" dirty="0"/>
            </a:br>
            <a:r>
              <a:rPr lang="de-DE" altLang="de-DE" b="1" dirty="0"/>
              <a:t>www.schmersal.com</a:t>
            </a:r>
          </a:p>
        </p:txBody>
      </p:sp>
    </p:spTree>
    <p:extLst>
      <p:ext uri="{BB962C8B-B14F-4D97-AF65-F5344CB8AC3E}">
        <p14:creationId xmlns:p14="http://schemas.microsoft.com/office/powerpoint/2010/main" val="263465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319CEEC-AC6C-B297-5723-0C024128D1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8950" y="1293817"/>
            <a:ext cx="8277460" cy="289509"/>
          </a:xfrm>
        </p:spPr>
        <p:txBody>
          <a:bodyPr/>
          <a:lstStyle/>
          <a:p>
            <a:r>
              <a:rPr lang="de-DE" dirty="0"/>
              <a:t>Explosionsschutz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3F2EDF-49B3-27B0-D940-4A6F217FF0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EX-SLC/SLG440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1F8D342-7757-8476-AF75-5D197D14B9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8949" y="1554642"/>
            <a:ext cx="8277461" cy="1831690"/>
          </a:xfrm>
        </p:spPr>
        <p:txBody>
          <a:bodyPr/>
          <a:lstStyle/>
          <a:p>
            <a:r>
              <a:rPr lang="de-DE" sz="1200" dirty="0"/>
              <a:t>Zone 1 und 21</a:t>
            </a:r>
          </a:p>
          <a:p>
            <a:r>
              <a:rPr lang="de-DE" sz="1200" dirty="0"/>
              <a:t>Zündschutzarten: </a:t>
            </a:r>
          </a:p>
          <a:p>
            <a:pPr lvl="1"/>
            <a:r>
              <a:rPr lang="de-DE" sz="1200" dirty="0"/>
              <a:t>EX d für Gasatmosphären</a:t>
            </a:r>
          </a:p>
          <a:p>
            <a:pPr lvl="1"/>
            <a:r>
              <a:rPr lang="de-DE" sz="1200" dirty="0"/>
              <a:t>EX t für Staubatmosphären</a:t>
            </a:r>
          </a:p>
          <a:p>
            <a:pPr lvl="1"/>
            <a:r>
              <a:rPr lang="de-DE" sz="1200" dirty="0"/>
              <a:t>EX </a:t>
            </a:r>
            <a:r>
              <a:rPr lang="de-DE" sz="1200" dirty="0" err="1"/>
              <a:t>op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für optische Strahlung</a:t>
            </a:r>
          </a:p>
          <a:p>
            <a:r>
              <a:rPr lang="de-DE" sz="1200" dirty="0"/>
              <a:t>ATEX Zertifikat</a:t>
            </a:r>
          </a:p>
          <a:p>
            <a:r>
              <a:rPr lang="de-DE" sz="1200" dirty="0" err="1"/>
              <a:t>IECEx</a:t>
            </a:r>
            <a:r>
              <a:rPr lang="de-DE" sz="1200" dirty="0"/>
              <a:t>, INMETRO  und CCC Ex folgen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145388-2A17-F353-0FE3-56D0E3F4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12" y="528638"/>
            <a:ext cx="2089301" cy="49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2E81647E-6438-F411-51E4-5164D898F48E}"/>
              </a:ext>
            </a:extLst>
          </p:cNvPr>
          <p:cNvSpPr txBox="1">
            <a:spLocks/>
          </p:cNvSpPr>
          <p:nvPr/>
        </p:nvSpPr>
        <p:spPr>
          <a:xfrm>
            <a:off x="544128" y="3593461"/>
            <a:ext cx="8277460" cy="289509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Mechanische Eigenschaften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F5FF4CCD-9EB9-17B6-E295-96198A99EE71}"/>
              </a:ext>
            </a:extLst>
          </p:cNvPr>
          <p:cNvSpPr txBox="1">
            <a:spLocks/>
          </p:cNvSpPr>
          <p:nvPr/>
        </p:nvSpPr>
        <p:spPr>
          <a:xfrm>
            <a:off x="544128" y="3930829"/>
            <a:ext cx="8277461" cy="880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rgbClr val="13357A"/>
                </a:solidFill>
              </a:rPr>
              <a:t>Schutzgehäuse aus bruchfestes Glas mit Metallkappen</a:t>
            </a:r>
          </a:p>
          <a:p>
            <a:r>
              <a:rPr lang="de-DE" sz="1200" b="1" dirty="0">
                <a:solidFill>
                  <a:srgbClr val="13357A"/>
                </a:solidFill>
              </a:rPr>
              <a:t>2</a:t>
            </a:r>
            <a:r>
              <a:rPr lang="de-DE" sz="1200" dirty="0">
                <a:solidFill>
                  <a:srgbClr val="13357A"/>
                </a:solidFill>
              </a:rPr>
              <a:t> Kabeleinführungen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Keine Änderung zur Serie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592AC01F-FE91-E244-32BE-AC04B7744C28}"/>
              </a:ext>
            </a:extLst>
          </p:cNvPr>
          <p:cNvSpPr txBox="1">
            <a:spLocks/>
          </p:cNvSpPr>
          <p:nvPr/>
        </p:nvSpPr>
        <p:spPr>
          <a:xfrm>
            <a:off x="544128" y="4811248"/>
            <a:ext cx="8277460" cy="289509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Spezifische elektrische Kennwerte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0587D0-4EC2-9DBB-A7F6-937DD2EB5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091" y="4371038"/>
            <a:ext cx="1461497" cy="8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F9BE617-AA81-708C-D25E-36FE9B315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529" y="457459"/>
            <a:ext cx="2675665" cy="383864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F3B3FE9-177C-8EA7-8791-AC1F9F76E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1010" y="1907244"/>
            <a:ext cx="1258397" cy="123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EA7224-B1A7-615D-F59C-67888898B1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Zonen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732839-F18F-63D4-3673-E1D6FF047A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Installation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98D1FC8-0225-D959-E261-FCB87976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48" y="864210"/>
            <a:ext cx="4855780" cy="487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BF4C956-ABC1-1390-1222-D09E32359E22}"/>
              </a:ext>
            </a:extLst>
          </p:cNvPr>
          <p:cNvSpPr txBox="1"/>
          <p:nvPr/>
        </p:nvSpPr>
        <p:spPr>
          <a:xfrm>
            <a:off x="383074" y="1600200"/>
            <a:ext cx="5862502" cy="1530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/>
              <a:t>Die Geräte können in Zone 1 oder 21 installiert werden.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Sie erledigen den Explosionsschutz und können mit einer 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Standard SRB oder einem anderen Standardgerät, 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das sich außerhalb der EX-Zone befindet, kombiniert werden.</a:t>
            </a:r>
          </a:p>
        </p:txBody>
      </p:sp>
    </p:spTree>
    <p:extLst>
      <p:ext uri="{BB962C8B-B14F-4D97-AF65-F5344CB8AC3E}">
        <p14:creationId xmlns:p14="http://schemas.microsoft.com/office/powerpoint/2010/main" val="291318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1353E3-290C-103F-6A27-920F8FA127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Verfügbare Variante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0011B6B-6C6F-AEC9-5625-A22F985E88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10087" y="4542202"/>
            <a:ext cx="2464510" cy="1065230"/>
          </a:xfrm>
        </p:spPr>
        <p:txBody>
          <a:bodyPr/>
          <a:lstStyle/>
          <a:p>
            <a:r>
              <a:rPr lang="de-DE" dirty="0"/>
              <a:t>Lieferzeit: 6-9- Wochen</a:t>
            </a:r>
          </a:p>
          <a:p>
            <a:r>
              <a:rPr lang="de-DE" dirty="0"/>
              <a:t>Verfügbar!</a:t>
            </a:r>
          </a:p>
          <a:p>
            <a:endParaRPr lang="de-DE" dirty="0"/>
          </a:p>
        </p:txBody>
      </p:sp>
      <p:graphicFrame>
        <p:nvGraphicFramePr>
          <p:cNvPr id="11" name="Inhaltsplatzhalter 10">
            <a:extLst>
              <a:ext uri="{FF2B5EF4-FFF2-40B4-BE49-F238E27FC236}">
                <a16:creationId xmlns:a16="http://schemas.microsoft.com/office/drawing/2014/main" id="{CD7FB541-ABC6-DDC3-1E6C-02BDAB17F0B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45690878"/>
              </p:ext>
            </p:extLst>
          </p:nvPr>
        </p:nvGraphicFramePr>
        <p:xfrm>
          <a:off x="4098661" y="4167664"/>
          <a:ext cx="3346799" cy="1495571"/>
        </p:xfrm>
        <a:graphic>
          <a:graphicData uri="http://schemas.openxmlformats.org/drawingml/2006/table">
            <a:tbl>
              <a:tblPr/>
              <a:tblGrid>
                <a:gridCol w="1093834">
                  <a:extLst>
                    <a:ext uri="{9D8B030D-6E8A-4147-A177-3AD203B41FA5}">
                      <a16:colId xmlns:a16="http://schemas.microsoft.com/office/drawing/2014/main" val="2826740881"/>
                    </a:ext>
                  </a:extLst>
                </a:gridCol>
                <a:gridCol w="2252965">
                  <a:extLst>
                    <a:ext uri="{9D8B030D-6E8A-4147-A177-3AD203B41FA5}">
                      <a16:colId xmlns:a16="http://schemas.microsoft.com/office/drawing/2014/main" val="2029273174"/>
                    </a:ext>
                  </a:extLst>
                </a:gridCol>
              </a:tblGrid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103047651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8B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EX-SLC440-ER-0330-14-H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8B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5857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103047652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8B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EX-SLC440-ER-0490-14-H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8B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11490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103047653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8B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EX-SLC440-ER-0650-14-H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8B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34511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103047654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8B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EX-SLC440-ER-0810-14-H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8B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863847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103047655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8B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EX-SLC440-ER-0970-14-H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8B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371375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103047656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8B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EX-SLC440-ER-1130-14-H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8B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65534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103047657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8B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EX-SLC440-ER-1370-14-H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8B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816673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49134ADA-376E-B6B9-9B8E-9852B23F7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479630"/>
              </p:ext>
            </p:extLst>
          </p:nvPr>
        </p:nvGraphicFramePr>
        <p:xfrm>
          <a:off x="7827798" y="1747863"/>
          <a:ext cx="3346799" cy="1281918"/>
        </p:xfrm>
        <a:graphic>
          <a:graphicData uri="http://schemas.openxmlformats.org/drawingml/2006/table">
            <a:tbl>
              <a:tblPr/>
              <a:tblGrid>
                <a:gridCol w="1093834">
                  <a:extLst>
                    <a:ext uri="{9D8B030D-6E8A-4147-A177-3AD203B41FA5}">
                      <a16:colId xmlns:a16="http://schemas.microsoft.com/office/drawing/2014/main" val="3743625223"/>
                    </a:ext>
                  </a:extLst>
                </a:gridCol>
                <a:gridCol w="2252965">
                  <a:extLst>
                    <a:ext uri="{9D8B030D-6E8A-4147-A177-3AD203B41FA5}">
                      <a16:colId xmlns:a16="http://schemas.microsoft.com/office/drawing/2014/main" val="41404662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103047621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EX-SLG440-ER-0500-02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1754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103047622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EX-SLG440-ER-0800-03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833131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103047624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EX-SLG440-ER-0900-04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543161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103047625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EX-SLG440-ER-0500-02-H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81507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103047626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EX-SLG440-ER-0800-03-H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91530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103047627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EX-SLG440-ER-0900-04-H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598703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D571E954-B83E-3049-9CD1-17C3272D468E}"/>
              </a:ext>
            </a:extLst>
          </p:cNvPr>
          <p:cNvSpPr txBox="1"/>
          <p:nvPr/>
        </p:nvSpPr>
        <p:spPr>
          <a:xfrm>
            <a:off x="7827798" y="1029730"/>
            <a:ext cx="3346799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</a:endParaRPr>
          </a:p>
          <a:p>
            <a:pPr algn="ctr"/>
            <a:r>
              <a:rPr lang="de-DE" sz="1600" b="1" dirty="0">
                <a:solidFill>
                  <a:schemeClr val="bg1"/>
                </a:solidFill>
              </a:rPr>
              <a:t>Lichtgitter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CB0DC7E-CF00-B1E1-45ED-D1786DBBD7CE}"/>
              </a:ext>
            </a:extLst>
          </p:cNvPr>
          <p:cNvSpPr txBox="1"/>
          <p:nvPr/>
        </p:nvSpPr>
        <p:spPr>
          <a:xfrm>
            <a:off x="488950" y="1029730"/>
            <a:ext cx="3346799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Lichtvorhänge </a:t>
            </a:r>
          </a:p>
          <a:p>
            <a:pPr algn="ctr"/>
            <a:r>
              <a:rPr lang="de-DE" sz="1400" b="1" dirty="0">
                <a:solidFill>
                  <a:schemeClr val="bg1"/>
                </a:solidFill>
              </a:rPr>
              <a:t>Auflösung 30 mm</a:t>
            </a:r>
          </a:p>
          <a:p>
            <a:pPr algn="ctr"/>
            <a:r>
              <a:rPr lang="de-DE" sz="1400" b="1" dirty="0">
                <a:solidFill>
                  <a:schemeClr val="bg1"/>
                </a:solidFill>
              </a:rPr>
              <a:t>Reichweite 0,3-10 m </a:t>
            </a: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042E39DB-EED3-B411-12D3-9753CC41A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214217"/>
              </p:ext>
            </p:extLst>
          </p:nvPr>
        </p:nvGraphicFramePr>
        <p:xfrm>
          <a:off x="488949" y="1891323"/>
          <a:ext cx="3346799" cy="1495571"/>
        </p:xfrm>
        <a:graphic>
          <a:graphicData uri="http://schemas.openxmlformats.org/drawingml/2006/table">
            <a:tbl>
              <a:tblPr/>
              <a:tblGrid>
                <a:gridCol w="1093834">
                  <a:extLst>
                    <a:ext uri="{9D8B030D-6E8A-4147-A177-3AD203B41FA5}">
                      <a16:colId xmlns:a16="http://schemas.microsoft.com/office/drawing/2014/main" val="1419984162"/>
                    </a:ext>
                  </a:extLst>
                </a:gridCol>
                <a:gridCol w="2252965">
                  <a:extLst>
                    <a:ext uri="{9D8B030D-6E8A-4147-A177-3AD203B41FA5}">
                      <a16:colId xmlns:a16="http://schemas.microsoft.com/office/drawing/2014/main" val="1577928883"/>
                    </a:ext>
                  </a:extLst>
                </a:gridCol>
              </a:tblGrid>
              <a:tr h="9983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103047629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EX-SLC440-ER-0330-30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44989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103047631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EX-SLC440-ER-0490-30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58148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103047632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EX-SLC440-ER-0650-30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94873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103047633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EX-SLC440-ER-0810-30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06728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103047634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EX-SLC440-ER-0970-30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92954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103047635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EX-SLC440-ER-1130-30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59508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103047636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EX-SLC440-ER-1370-30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157049"/>
                  </a:ext>
                </a:extLst>
              </a:tr>
            </a:tbl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F4266A68-A359-E0B5-6DD1-C8A0786433D2}"/>
              </a:ext>
            </a:extLst>
          </p:cNvPr>
          <p:cNvSpPr txBox="1"/>
          <p:nvPr/>
        </p:nvSpPr>
        <p:spPr>
          <a:xfrm>
            <a:off x="488949" y="3441541"/>
            <a:ext cx="3346799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Lichtvorhänge </a:t>
            </a:r>
          </a:p>
          <a:p>
            <a:pPr algn="ctr"/>
            <a:r>
              <a:rPr lang="de-DE" sz="1400" b="1" dirty="0">
                <a:solidFill>
                  <a:schemeClr val="bg1"/>
                </a:solidFill>
              </a:rPr>
              <a:t>Auflösung 30 mm</a:t>
            </a:r>
          </a:p>
          <a:p>
            <a:pPr algn="ctr"/>
            <a:r>
              <a:rPr lang="de-DE" sz="1400" b="1" dirty="0">
                <a:solidFill>
                  <a:schemeClr val="bg1"/>
                </a:solidFill>
              </a:rPr>
              <a:t>Reichweite 4-20 m </a:t>
            </a:r>
          </a:p>
        </p:txBody>
      </p:sp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3902BBB2-BFDA-4E3B-9BB8-251BE2D67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055375"/>
              </p:ext>
            </p:extLst>
          </p:nvPr>
        </p:nvGraphicFramePr>
        <p:xfrm>
          <a:off x="488949" y="4167664"/>
          <a:ext cx="3346799" cy="1495571"/>
        </p:xfrm>
        <a:graphic>
          <a:graphicData uri="http://schemas.openxmlformats.org/drawingml/2006/table">
            <a:tbl>
              <a:tblPr/>
              <a:tblGrid>
                <a:gridCol w="1093834">
                  <a:extLst>
                    <a:ext uri="{9D8B030D-6E8A-4147-A177-3AD203B41FA5}">
                      <a16:colId xmlns:a16="http://schemas.microsoft.com/office/drawing/2014/main" val="166177936"/>
                    </a:ext>
                  </a:extLst>
                </a:gridCol>
                <a:gridCol w="2252965">
                  <a:extLst>
                    <a:ext uri="{9D8B030D-6E8A-4147-A177-3AD203B41FA5}">
                      <a16:colId xmlns:a16="http://schemas.microsoft.com/office/drawing/2014/main" val="3394283937"/>
                    </a:ext>
                  </a:extLst>
                </a:gridCol>
              </a:tblGrid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103047637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EX-SLC440-ER-0330-30-H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690294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103047638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EX-SLC440-ER-0490-30-H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063045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103047639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EX-SLC440-ER-0650-30-H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937697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103047640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EX-SLC440-ER-0810-30-H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80413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103047641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EX-SLC440-ER-0970-30-H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604541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103047642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EX-SLC440-ER-1130-30-H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439157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103047643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EX-SLC440-ER-1370-30-H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217674"/>
                  </a:ext>
                </a:extLst>
              </a:tr>
            </a:tbl>
          </a:graphicData>
        </a:graphic>
      </p:graphicFrame>
      <p:sp>
        <p:nvSpPr>
          <p:cNvPr id="20" name="Textfeld 19">
            <a:extLst>
              <a:ext uri="{FF2B5EF4-FFF2-40B4-BE49-F238E27FC236}">
                <a16:creationId xmlns:a16="http://schemas.microsoft.com/office/drawing/2014/main" id="{239E8466-2701-875D-97A9-19B609653757}"/>
              </a:ext>
            </a:extLst>
          </p:cNvPr>
          <p:cNvSpPr txBox="1"/>
          <p:nvPr/>
        </p:nvSpPr>
        <p:spPr>
          <a:xfrm>
            <a:off x="4125530" y="1029730"/>
            <a:ext cx="3346799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Lichtvorhänge </a:t>
            </a:r>
          </a:p>
          <a:p>
            <a:pPr algn="ctr"/>
            <a:r>
              <a:rPr lang="de-DE" sz="1400" b="1" dirty="0">
                <a:solidFill>
                  <a:schemeClr val="bg1"/>
                </a:solidFill>
              </a:rPr>
              <a:t>Auflösung 14 mm</a:t>
            </a:r>
          </a:p>
          <a:p>
            <a:pPr algn="ctr"/>
            <a:r>
              <a:rPr lang="de-DE" sz="1400" b="1" dirty="0">
                <a:solidFill>
                  <a:schemeClr val="bg1"/>
                </a:solidFill>
              </a:rPr>
              <a:t>Reichweite 0,3-7 m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038D569-FAE9-1CA5-32CB-D08B4BA89627}"/>
              </a:ext>
            </a:extLst>
          </p:cNvPr>
          <p:cNvSpPr txBox="1"/>
          <p:nvPr/>
        </p:nvSpPr>
        <p:spPr>
          <a:xfrm>
            <a:off x="4098662" y="3429000"/>
            <a:ext cx="3346799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Lichtvorhänge </a:t>
            </a:r>
          </a:p>
          <a:p>
            <a:pPr algn="ctr"/>
            <a:r>
              <a:rPr lang="de-DE" sz="1400" b="1" dirty="0">
                <a:solidFill>
                  <a:schemeClr val="bg1"/>
                </a:solidFill>
              </a:rPr>
              <a:t>Auflösung 14 mm</a:t>
            </a:r>
          </a:p>
          <a:p>
            <a:pPr algn="ctr"/>
            <a:r>
              <a:rPr lang="de-DE" sz="1400" b="1" dirty="0">
                <a:solidFill>
                  <a:schemeClr val="bg1"/>
                </a:solidFill>
              </a:rPr>
              <a:t>Reichweite 3-10 m </a:t>
            </a: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941F636D-7DD0-4409-F3D5-89818D2CF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5657"/>
              </p:ext>
            </p:extLst>
          </p:nvPr>
        </p:nvGraphicFramePr>
        <p:xfrm>
          <a:off x="4122685" y="1768394"/>
          <a:ext cx="3346799" cy="1495571"/>
        </p:xfrm>
        <a:graphic>
          <a:graphicData uri="http://schemas.openxmlformats.org/drawingml/2006/table">
            <a:tbl>
              <a:tblPr/>
              <a:tblGrid>
                <a:gridCol w="1093834">
                  <a:extLst>
                    <a:ext uri="{9D8B030D-6E8A-4147-A177-3AD203B41FA5}">
                      <a16:colId xmlns:a16="http://schemas.microsoft.com/office/drawing/2014/main" val="1264214409"/>
                    </a:ext>
                  </a:extLst>
                </a:gridCol>
                <a:gridCol w="2252965">
                  <a:extLst>
                    <a:ext uri="{9D8B030D-6E8A-4147-A177-3AD203B41FA5}">
                      <a16:colId xmlns:a16="http://schemas.microsoft.com/office/drawing/2014/main" val="4192303128"/>
                    </a:ext>
                  </a:extLst>
                </a:gridCol>
              </a:tblGrid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103047644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EX-SLC440-ER-0330-14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808853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103047645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EX-SLC440-ER-0490-14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81625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103047646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EX-SLC440-ER-0650-14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612940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103047647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EX-SLC440-ER-0810-14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31909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103047648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EX-SLC440-ER-0970-14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283553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103047649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EX-SLC440-ER-1130-14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01844"/>
                  </a:ext>
                </a:extLst>
              </a:tr>
              <a:tr h="1134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103047650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EX-SLC440-ER-1370-14</a:t>
                      </a:r>
                    </a:p>
                  </a:txBody>
                  <a:tcPr marL="293" marR="293" marT="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501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5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FDBCE24-0751-FCC5-C473-387C18BA78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8947" y="1095495"/>
            <a:ext cx="4059403" cy="288924"/>
          </a:xfrm>
          <a:solidFill>
            <a:srgbClr val="13357A"/>
          </a:solidFill>
        </p:spPr>
        <p:txBody>
          <a:bodyPr/>
          <a:lstStyle/>
          <a:p>
            <a:pPr algn="ctr"/>
            <a:r>
              <a:rPr lang="de-DE" sz="1600" dirty="0" err="1">
                <a:solidFill>
                  <a:schemeClr val="bg1"/>
                </a:solidFill>
              </a:rPr>
              <a:t>Schmersal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60B853-1A87-5E64-5828-8742A73173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Wettbewerbsvergleich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A6E2C7-8EBF-0A7A-F6FE-CFAA56DED5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8944" y="1416009"/>
            <a:ext cx="4059403" cy="1941331"/>
          </a:xfrm>
          <a:solidFill>
            <a:srgbClr val="CCFFCC"/>
          </a:solidFill>
        </p:spPr>
        <p:txBody>
          <a:bodyPr/>
          <a:lstStyle/>
          <a:p>
            <a:pPr marL="0" indent="0">
              <a:buNone/>
            </a:pPr>
            <a:r>
              <a:rPr lang="de-DE" dirty="0"/>
              <a:t>+ Preis</a:t>
            </a:r>
          </a:p>
          <a:p>
            <a:pPr marL="0" indent="0">
              <a:buNone/>
            </a:pPr>
            <a:r>
              <a:rPr lang="de-DE" dirty="0"/>
              <a:t>+ Variante mit Auflösung  14mm(EX-SLC)</a:t>
            </a:r>
          </a:p>
          <a:p>
            <a:pPr marL="0" indent="0">
              <a:buNone/>
            </a:pPr>
            <a:r>
              <a:rPr lang="de-DE" dirty="0"/>
              <a:t>+ Temperaturklasse für Staubatmosphären</a:t>
            </a:r>
          </a:p>
          <a:p>
            <a:pPr marL="0" indent="0">
              <a:buNone/>
            </a:pPr>
            <a:r>
              <a:rPr lang="de-DE" dirty="0"/>
              <a:t>+ Design</a:t>
            </a:r>
          </a:p>
          <a:p>
            <a:pPr marL="0" indent="0">
              <a:buNone/>
            </a:pPr>
            <a:r>
              <a:rPr lang="de-DE" dirty="0"/>
              <a:t>+ Abmessungen</a:t>
            </a:r>
          </a:p>
          <a:p>
            <a:pPr marL="0" indent="0">
              <a:buNone/>
            </a:pPr>
            <a:r>
              <a:rPr lang="de-DE" dirty="0"/>
              <a:t>+ Zündschutzart </a:t>
            </a:r>
            <a:r>
              <a:rPr lang="de-DE" dirty="0" err="1"/>
              <a:t>op</a:t>
            </a:r>
            <a:r>
              <a:rPr lang="de-DE" dirty="0"/>
              <a:t> </a:t>
            </a:r>
            <a:r>
              <a:rPr lang="de-DE" dirty="0" err="1"/>
              <a:t>is</a:t>
            </a:r>
            <a:endParaRPr lang="de-DE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71FAF17C-F74D-705C-368B-FA9413E6F46B}"/>
              </a:ext>
            </a:extLst>
          </p:cNvPr>
          <p:cNvSpPr txBox="1">
            <a:spLocks/>
          </p:cNvSpPr>
          <p:nvPr/>
        </p:nvSpPr>
        <p:spPr>
          <a:xfrm>
            <a:off x="5447987" y="1405184"/>
            <a:ext cx="3893976" cy="649859"/>
          </a:xfrm>
          <a:prstGeom prst="rect">
            <a:avLst/>
          </a:prstGeom>
          <a:solidFill>
            <a:srgbClr val="CCFFCC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+ mehr EX-Zertifikate </a:t>
            </a:r>
          </a:p>
          <a:p>
            <a:pPr marL="0" indent="0">
              <a:buNone/>
            </a:pPr>
            <a:r>
              <a:rPr lang="de-DE" dirty="0"/>
              <a:t>+ Variante mit höherer Reichweite</a:t>
            </a: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05C51FA3-FE7D-F420-609C-2C72B33082A9}"/>
              </a:ext>
            </a:extLst>
          </p:cNvPr>
          <p:cNvSpPr txBox="1">
            <a:spLocks/>
          </p:cNvSpPr>
          <p:nvPr/>
        </p:nvSpPr>
        <p:spPr>
          <a:xfrm>
            <a:off x="5447987" y="1095495"/>
            <a:ext cx="3893976" cy="3096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0" tIns="0" rIns="0" bIns="0"/>
          <a:lstStyle>
            <a:lvl1pPr marL="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625" indent="-17462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>
                <a:solidFill>
                  <a:schemeClr val="bg1"/>
                </a:solidFill>
              </a:rPr>
              <a:t>Sick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6A15DE72-4A07-E845-C9EF-5F8F40B26163}"/>
              </a:ext>
            </a:extLst>
          </p:cNvPr>
          <p:cNvSpPr txBox="1">
            <a:spLocks/>
          </p:cNvSpPr>
          <p:nvPr/>
        </p:nvSpPr>
        <p:spPr>
          <a:xfrm>
            <a:off x="5447985" y="3933552"/>
            <a:ext cx="3893973" cy="1363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90% des derzeitigen Marktvolumens</a:t>
            </a:r>
          </a:p>
          <a:p>
            <a:r>
              <a:rPr lang="de-DE" dirty="0" err="1"/>
              <a:t>Reer</a:t>
            </a:r>
            <a:r>
              <a:rPr lang="de-DE" dirty="0"/>
              <a:t> 10% -&gt; kein Wettbewerber, weil nur Zone 2 und 22 </a:t>
            </a:r>
          </a:p>
          <a:p>
            <a:r>
              <a:rPr lang="de-DE" dirty="0"/>
              <a:t>Sick gibt etwa 50% Rabatt auf den Listenpreis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20D434FC-AC0B-D83C-ED01-9A14DC643782}"/>
              </a:ext>
            </a:extLst>
          </p:cNvPr>
          <p:cNvSpPr txBox="1">
            <a:spLocks/>
          </p:cNvSpPr>
          <p:nvPr/>
        </p:nvSpPr>
        <p:spPr>
          <a:xfrm>
            <a:off x="488946" y="3933552"/>
            <a:ext cx="4059403" cy="10498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Nachfrage aus verschiedenen Ländern (China, Indien, USA, Brasilien)</a:t>
            </a:r>
          </a:p>
          <a:p>
            <a:r>
              <a:rPr lang="de-DE" dirty="0" err="1"/>
              <a:t>Schmersal</a:t>
            </a:r>
            <a:r>
              <a:rPr lang="de-DE" dirty="0"/>
              <a:t> Rabatt max. 40% auf DE-Preisliste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116C202B-E802-65E8-4E5B-AFB482E9E6D8}"/>
              </a:ext>
            </a:extLst>
          </p:cNvPr>
          <p:cNvSpPr txBox="1">
            <a:spLocks/>
          </p:cNvSpPr>
          <p:nvPr/>
        </p:nvSpPr>
        <p:spPr>
          <a:xfrm>
            <a:off x="488946" y="3356641"/>
            <a:ext cx="4059403" cy="309690"/>
          </a:xfrm>
          <a:prstGeom prst="rect">
            <a:avLst/>
          </a:prstGeom>
          <a:solidFill>
            <a:srgbClr val="FF7C8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- bisher nur ATEX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3AC6333E-BEAE-E51E-39C5-B1BF90DB1BB0}"/>
              </a:ext>
            </a:extLst>
          </p:cNvPr>
          <p:cNvSpPr txBox="1">
            <a:spLocks/>
          </p:cNvSpPr>
          <p:nvPr/>
        </p:nvSpPr>
        <p:spPr>
          <a:xfrm>
            <a:off x="5447984" y="2055044"/>
            <a:ext cx="3893975" cy="1611288"/>
          </a:xfrm>
          <a:prstGeom prst="rect">
            <a:avLst/>
          </a:prstGeom>
          <a:solidFill>
            <a:srgbClr val="FF7C8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- Preis</a:t>
            </a:r>
          </a:p>
          <a:p>
            <a:pPr marL="0" indent="0">
              <a:buNone/>
            </a:pPr>
            <a:r>
              <a:rPr lang="de-DE" dirty="0"/>
              <a:t>- Auflösung max. 30mm</a:t>
            </a:r>
          </a:p>
          <a:p>
            <a:pPr marL="0" indent="0">
              <a:buNone/>
            </a:pPr>
            <a:r>
              <a:rPr lang="de-DE" dirty="0"/>
              <a:t>- Design</a:t>
            </a:r>
          </a:p>
          <a:p>
            <a:pPr marL="0" indent="0">
              <a:buNone/>
            </a:pPr>
            <a:r>
              <a:rPr lang="de-DE" dirty="0"/>
              <a:t>- Abmessungen</a:t>
            </a:r>
          </a:p>
          <a:p>
            <a:pPr marL="0" indent="0">
              <a:buNone/>
            </a:pPr>
            <a:r>
              <a:rPr lang="de-DE" dirty="0"/>
              <a:t>- Temperaturklasse f. Staubatmosphären</a:t>
            </a:r>
          </a:p>
        </p:txBody>
      </p:sp>
    </p:spTree>
    <p:extLst>
      <p:ext uri="{BB962C8B-B14F-4D97-AF65-F5344CB8AC3E}">
        <p14:creationId xmlns:p14="http://schemas.microsoft.com/office/powerpoint/2010/main" val="374237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5658DE5-A03C-09AC-F68C-BBA554899A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A117FB-9C20-8CF6-128D-03C941A44B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Kunden/ Branchen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0FB797-476D-5E03-8F33-02E6EE6456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CF96CAB-4FB0-FEC3-D386-E00858B705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Sägewerke</a:t>
            </a:r>
          </a:p>
          <a:p>
            <a:r>
              <a:rPr lang="de-DE" dirty="0"/>
              <a:t>Lackierereien</a:t>
            </a:r>
          </a:p>
        </p:txBody>
      </p:sp>
    </p:spTree>
    <p:extLst>
      <p:ext uri="{BB962C8B-B14F-4D97-AF65-F5344CB8AC3E}">
        <p14:creationId xmlns:p14="http://schemas.microsoft.com/office/powerpoint/2010/main" val="48322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C51E21-5E18-6B2E-E8EA-1ED9FD0915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Marketingmaterial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131AA16-54C2-F9A7-A231-7DB9DF6B6F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3075" y="1352082"/>
            <a:ext cx="3830803" cy="3578225"/>
          </a:xfrm>
        </p:spPr>
        <p:txBody>
          <a:bodyPr/>
          <a:lstStyle/>
          <a:p>
            <a:r>
              <a:rPr lang="de-DE" dirty="0"/>
              <a:t>Online-Katalog</a:t>
            </a:r>
          </a:p>
          <a:p>
            <a:r>
              <a:rPr lang="de-DE" dirty="0"/>
              <a:t>EX-Shortkatalog- &gt; verfügbar ab 2023</a:t>
            </a:r>
          </a:p>
          <a:p>
            <a:r>
              <a:rPr lang="de-DE" dirty="0"/>
              <a:t>Präsentation</a:t>
            </a:r>
          </a:p>
          <a:p>
            <a:r>
              <a:rPr lang="de-DE" dirty="0"/>
              <a:t>EX-Poster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DAA6CA-FE18-BD16-8E26-CCFB90178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78" y="1198972"/>
            <a:ext cx="2063417" cy="223002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0AA741E-CCEE-FDAE-43CF-96CBB5DA7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941" y="1451727"/>
            <a:ext cx="1965912" cy="279504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BFE2470-FECA-C538-435F-EF6D15B90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849" y="2849250"/>
            <a:ext cx="3326193" cy="209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7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C51E21-5E18-6B2E-E8EA-1ED9FD0915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/>
              <a:t>Informationsmaterial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131AA16-54C2-F9A7-A231-7DB9DF6B6F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3958" y="1149658"/>
            <a:ext cx="3830803" cy="3578225"/>
          </a:xfrm>
        </p:spPr>
        <p:txBody>
          <a:bodyPr/>
          <a:lstStyle/>
          <a:p>
            <a:r>
              <a:rPr lang="de-DE" dirty="0"/>
              <a:t>Präsentation</a:t>
            </a:r>
          </a:p>
          <a:p>
            <a:r>
              <a:rPr lang="de-DE" dirty="0"/>
              <a:t>Battle </a:t>
            </a:r>
            <a:r>
              <a:rPr lang="de-DE" dirty="0" err="1"/>
              <a:t>card</a:t>
            </a:r>
            <a:endParaRPr lang="de-DE" dirty="0"/>
          </a:p>
          <a:p>
            <a:r>
              <a:rPr lang="de-DE" dirty="0"/>
              <a:t>Wettbewerbsvergleich</a:t>
            </a:r>
          </a:p>
          <a:p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67EB063-0C11-64C4-7C67-4976B5BE6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517" y="1248380"/>
            <a:ext cx="4112378" cy="578644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515AC38-9831-8C97-91C8-403FED689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597" y="1298449"/>
            <a:ext cx="4910278" cy="246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8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18E8F510-C21D-4C0A-96E9-1F1B52B3D06B}"/>
              </a:ext>
            </a:extLst>
          </p:cNvPr>
          <p:cNvSpPr txBox="1">
            <a:spLocks/>
          </p:cNvSpPr>
          <p:nvPr/>
        </p:nvSpPr>
        <p:spPr>
          <a:xfrm>
            <a:off x="2140085" y="641350"/>
            <a:ext cx="8981872" cy="10700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4800" dirty="0"/>
              <a:t>THANK YOU</a:t>
            </a:r>
            <a:br>
              <a:rPr lang="de-DE" sz="4800" dirty="0"/>
            </a:br>
            <a:r>
              <a:rPr lang="de-DE" sz="4800" dirty="0"/>
              <a:t>FOR YOUR ATTENTION!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2B2B4F48-1BDC-4C88-ACB2-51C12C4014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40085" y="2152650"/>
            <a:ext cx="8981871" cy="19145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714375">
              <a:lnSpc>
                <a:spcPts val="18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Marlies </a:t>
            </a:r>
            <a:r>
              <a:rPr lang="en-US" dirty="0" err="1"/>
              <a:t>Gerstkämper</a:t>
            </a:r>
            <a:r>
              <a:rPr lang="en-US" dirty="0"/>
              <a:t>-Oevermann</a:t>
            </a:r>
            <a:br>
              <a:rPr lang="en-US" dirty="0"/>
            </a:br>
            <a:r>
              <a:rPr lang="en-US" dirty="0"/>
              <a:t>Product Manager Explosion Protection</a:t>
            </a:r>
          </a:p>
          <a:p>
            <a:r>
              <a:rPr lang="en-US" dirty="0" err="1"/>
              <a:t>Telefon</a:t>
            </a:r>
            <a:r>
              <a:rPr lang="en-US" dirty="0"/>
              <a:t>:	+49 (0) 202 6474-884</a:t>
            </a:r>
          </a:p>
          <a:p>
            <a:r>
              <a:rPr lang="en-US" dirty="0"/>
              <a:t>Mobil: +49 160 990 633 83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E-Mail:	mgerstkaemper@schmersal.com</a:t>
            </a:r>
            <a:br>
              <a:rPr lang="en-US" dirty="0"/>
            </a:br>
            <a:r>
              <a:rPr lang="en-US" dirty="0"/>
              <a:t>www.schmersal.com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6554615"/>
      </p:ext>
    </p:extLst>
  </p:cSld>
  <p:clrMapOvr>
    <a:masterClrMapping/>
  </p:clrMapOvr>
</p:sld>
</file>

<file path=ppt/theme/theme1.xml><?xml version="1.0" encoding="utf-8"?>
<a:theme xmlns:a="http://schemas.openxmlformats.org/drawingml/2006/main" name="Schmersal">
  <a:themeElements>
    <a:clrScheme name="Schmersal">
      <a:dk1>
        <a:srgbClr val="13357A"/>
      </a:dk1>
      <a:lt1>
        <a:srgbClr val="FFFFFF"/>
      </a:lt1>
      <a:dk2>
        <a:srgbClr val="00B1EB"/>
      </a:dk2>
      <a:lt2>
        <a:srgbClr val="E9EEF9"/>
      </a:lt2>
      <a:accent1>
        <a:srgbClr val="4A77BB"/>
      </a:accent1>
      <a:accent2>
        <a:srgbClr val="E3E3E3"/>
      </a:accent2>
      <a:accent3>
        <a:srgbClr val="BCBCBC"/>
      </a:accent3>
      <a:accent4>
        <a:srgbClr val="9C9C9C"/>
      </a:accent4>
      <a:accent5>
        <a:srgbClr val="6F6F6F"/>
      </a:accent5>
      <a:accent6>
        <a:srgbClr val="000000"/>
      </a:accent6>
      <a:hlink>
        <a:srgbClr val="13357A"/>
      </a:hlink>
      <a:folHlink>
        <a:srgbClr val="00B1EB"/>
      </a:folHlink>
    </a:clrScheme>
    <a:fontScheme name="Benutzerdefiniert 1">
      <a:majorFont>
        <a:latin typeface="Bio Sans SemiBold"/>
        <a:ea typeface=""/>
        <a:cs typeface=""/>
      </a:majorFont>
      <a:minorFont>
        <a:latin typeface="Bi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mersal_CD2020_master_en.pptx" id="{D9740726-E964-4D7B-AE09-16E09A3F194B}" vid="{46E6F674-724D-4689-B81B-CEF54B07FCB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Schmersal_CD2020_master_en</Template>
  <TotalTime>0</TotalTime>
  <Words>456</Words>
  <Application>Microsoft Office PowerPoint</Application>
  <PresentationFormat>Breitbild</PresentationFormat>
  <Paragraphs>153</Paragraphs>
  <Slides>10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Bio Sans</vt:lpstr>
      <vt:lpstr>Wingdings</vt:lpstr>
      <vt:lpstr>Calibri</vt:lpstr>
      <vt:lpstr>Arial</vt:lpstr>
      <vt:lpstr>Schmersal</vt:lpstr>
      <vt:lpstr>EX-Lichtvorhänge und -Lichtgitter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COPYRIGHT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Gansloser, Armin</dc:creator>
  <cp:lastModifiedBy>Bloemker, Sylvia</cp:lastModifiedBy>
  <cp:revision>117</cp:revision>
  <dcterms:created xsi:type="dcterms:W3CDTF">2020-04-29T10:54:19Z</dcterms:created>
  <dcterms:modified xsi:type="dcterms:W3CDTF">2023-02-28T11:31:05Z</dcterms:modified>
</cp:coreProperties>
</file>